
<file path=[Content_Types].xml><?xml version="1.0" encoding="utf-8"?>
<Types xmlns="http://schemas.openxmlformats.org/package/2006/content-types">
  <Default Extension="bin" ContentType="audio/unknown"/>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notesSlides/notesSlide10.xml" ContentType="application/vnd.openxmlformats-officedocument.presentationml.notesSlide+xml"/>
  <Override PartName="/ppt/tags/tag2.xml" ContentType="application/vnd.openxmlformats-officedocument.presentationml.tags+xml"/>
  <Override PartName="/ppt/notesSlides/notesSlide11.xml" ContentType="application/vnd.openxmlformats-officedocument.presentationml.notesSlide+xml"/>
  <Override PartName="/ppt/tags/tag3.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sldIdLst>
    <p:sldId id="435" r:id="rId2"/>
    <p:sldId id="377" r:id="rId3"/>
    <p:sldId id="282" r:id="rId4"/>
    <p:sldId id="341" r:id="rId5"/>
    <p:sldId id="342" r:id="rId6"/>
    <p:sldId id="359" r:id="rId7"/>
    <p:sldId id="320" r:id="rId8"/>
    <p:sldId id="321" r:id="rId9"/>
    <p:sldId id="322" r:id="rId10"/>
    <p:sldId id="323" r:id="rId11"/>
    <p:sldId id="368" r:id="rId12"/>
    <p:sldId id="339" r:id="rId13"/>
    <p:sldId id="415" r:id="rId14"/>
    <p:sldId id="289" r:id="rId15"/>
    <p:sldId id="424" r:id="rId16"/>
    <p:sldId id="425" r:id="rId17"/>
    <p:sldId id="389" r:id="rId18"/>
    <p:sldId id="426" r:id="rId19"/>
    <p:sldId id="396" r:id="rId20"/>
    <p:sldId id="434" r:id="rId21"/>
    <p:sldId id="292" r:id="rId22"/>
    <p:sldId id="317" r:id="rId23"/>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hlink"/>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4198" autoAdjust="0"/>
  </p:normalViewPr>
  <p:slideViewPr>
    <p:cSldViewPr snapToGrid="0" snapToObjects="1">
      <p:cViewPr varScale="1">
        <p:scale>
          <a:sx n="53" d="100"/>
          <a:sy n="53" d="100"/>
        </p:scale>
        <p:origin x="-1554" y="-102"/>
      </p:cViewPr>
      <p:guideLst>
        <p:guide orient="horz" pos="2160"/>
        <p:guide pos="2880"/>
      </p:guideLst>
    </p:cSldViewPr>
  </p:slideViewPr>
  <p:outlineViewPr>
    <p:cViewPr>
      <p:scale>
        <a:sx n="33" d="100"/>
        <a:sy n="33" d="100"/>
      </p:scale>
      <p:origin x="0" y="3792"/>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itchFamily="-1" charset="0"/>
                <a:ea typeface="ＭＳ Ｐゴシック" pitchFamily="-1" charset="-128"/>
                <a:cs typeface="ＭＳ Ｐゴシック" pitchFamily="-1" charset="-128"/>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B670EAC5-2420-4FFB-A34A-481522DFF19E}" type="datetime1">
              <a:rPr lang="en-US"/>
              <a:pPr/>
              <a:t>10/14/2013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pitchFamily="-1" charset="0"/>
                <a:ea typeface="ＭＳ Ｐゴシック" pitchFamily="-1" charset="-128"/>
                <a:cs typeface="ＭＳ Ｐゴシック" pitchFamily="-1" charset="-128"/>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775F2D38-F166-4679-9004-0FEF616884A7}" type="slidenum">
              <a:rPr lang="en-US"/>
              <a:pPr/>
              <a:t>‹#›</a:t>
            </a:fld>
            <a:endParaRPr lang="en-US"/>
          </a:p>
        </p:txBody>
      </p:sp>
    </p:spTree>
    <p:extLst>
      <p:ext uri="{BB962C8B-B14F-4D97-AF65-F5344CB8AC3E}">
        <p14:creationId xmlns:p14="http://schemas.microsoft.com/office/powerpoint/2010/main" val="1243949720"/>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1" charset="-128"/>
        <a:cs typeface="ＭＳ Ｐゴシック" pitchFamily="-1"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1"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1"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1"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ea typeface="ＭＳ Ｐゴシック" charset="-128"/>
              </a:rPr>
              <a:t>But, beyond these very basic guidelines, how do you decide? Guesses aren’t good enough. Best practice for those in your care demands a patient specific, tailored approach. </a:t>
            </a:r>
          </a:p>
        </p:txBody>
      </p:sp>
      <p:sp>
        <p:nvSpPr>
          <p:cNvPr id="15364" name="Slide Number Placeholder 3"/>
          <p:cNvSpPr>
            <a:spLocks noGrp="1"/>
          </p:cNvSpPr>
          <p:nvPr>
            <p:ph type="sldNum" sz="quarter" idx="5"/>
          </p:nvPr>
        </p:nvSpPr>
        <p:spPr bwMode="auto">
          <a:noFill/>
          <a:ln>
            <a:miter lim="800000"/>
            <a:headEnd/>
            <a:tailEnd/>
          </a:ln>
        </p:spPr>
        <p:txBody>
          <a:bodyPr/>
          <a:lstStyle/>
          <a:p>
            <a:fld id="{D0CF9F80-E207-44E4-99AE-54A312658D28}" type="slidenum">
              <a:rPr lang="en-US">
                <a:latin typeface="Calibri" charset="0"/>
              </a:rPr>
              <a:pPr/>
              <a:t>2</a:t>
            </a:fld>
            <a:endParaRPr lang="en-US">
              <a:latin typeface="Calibri"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p:cNvSpPr>
          <p:nvPr>
            <p:ph type="sldImg"/>
          </p:nvPr>
        </p:nvSpPr>
        <p:spPr bwMode="auto">
          <a:noFill/>
          <a:ln>
            <a:solidFill>
              <a:srgbClr val="000000"/>
            </a:solidFill>
            <a:miter lim="800000"/>
            <a:headEnd/>
            <a:tailEnd/>
          </a:ln>
        </p:spPr>
      </p:sp>
      <p:sp>
        <p:nvSpPr>
          <p:cNvPr id="37891"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ea typeface="ＭＳ Ｐゴシック" charset="-128"/>
              </a:rPr>
              <a:t>Let’s look first in Musculoskeletal,</a:t>
            </a:r>
          </a:p>
          <a:p>
            <a:endParaRPr lang="en-US" dirty="0" smtClean="0">
              <a:ea typeface="ＭＳ Ｐゴシック" charset="-128"/>
            </a:endParaRPr>
          </a:p>
          <a:p>
            <a:r>
              <a:rPr lang="en-US" dirty="0" smtClean="0">
                <a:ea typeface="ＭＳ Ｐゴシック" charset="-128"/>
              </a:rPr>
              <a:t>…where we find chronic neck pain as one of the topics.</a:t>
            </a:r>
          </a:p>
        </p:txBody>
      </p:sp>
      <p:sp>
        <p:nvSpPr>
          <p:cNvPr id="37892" name="Slide Number Placeholder 3"/>
          <p:cNvSpPr>
            <a:spLocks noGrp="1"/>
          </p:cNvSpPr>
          <p:nvPr>
            <p:ph type="sldNum" sz="quarter" idx="5"/>
          </p:nvPr>
        </p:nvSpPr>
        <p:spPr bwMode="auto">
          <a:noFill/>
          <a:ln>
            <a:miter lim="800000"/>
            <a:headEnd/>
            <a:tailEnd/>
          </a:ln>
        </p:spPr>
        <p:txBody>
          <a:bodyPr/>
          <a:lstStyle/>
          <a:p>
            <a:fld id="{700AC11C-FBD1-4D09-B475-8BBE5885A246}" type="slidenum">
              <a:rPr lang="en-US"/>
              <a:pPr/>
              <a:t>11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p:cNvSpPr>
          <p:nvPr>
            <p:ph type="sldImg"/>
          </p:nvPr>
        </p:nvSpPr>
        <p:spPr bwMode="auto">
          <a:noFill/>
          <a:ln>
            <a:solidFill>
              <a:srgbClr val="000000"/>
            </a:solidFill>
            <a:miter lim="800000"/>
            <a:headEnd/>
            <a:tailEnd/>
          </a:ln>
        </p:spPr>
      </p:sp>
      <p:sp>
        <p:nvSpPr>
          <p:cNvPr id="41987"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ea typeface="ＭＳ Ｐゴシック" charset="-128"/>
              </a:rPr>
              <a:t>When we click on any one of the 180 topics, we get to tables like this. All topics are laid out  the same way. </a:t>
            </a:r>
          </a:p>
          <a:p>
            <a:endParaRPr lang="en-US" dirty="0" smtClean="0">
              <a:ea typeface="ＭＳ Ｐゴシック" charset="-128"/>
            </a:endParaRPr>
          </a:p>
          <a:p>
            <a:r>
              <a:rPr lang="en-US" dirty="0" smtClean="0">
                <a:ea typeface="ＭＳ Ｐゴシック" charset="-128"/>
              </a:rPr>
              <a:t>In the upper right corner is the date of last revision,  This one from 2010 is due to be reviewed and revised again, as these are updated every 2-3 years. I cannot on my own keep up with every detail of every diagnostic imaging topic. I am glad to have a resource to help with decision support. When a clinician calls me to ask what to do for a particular scenario, this is where I work out the best answer. </a:t>
            </a:r>
          </a:p>
          <a:p>
            <a:endParaRPr lang="en-US" dirty="0" smtClean="0">
              <a:ea typeface="ＭＳ Ｐゴシック" charset="-128"/>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ea typeface="ＭＳ Ｐゴシック" charset="-128"/>
              </a:rPr>
              <a:t>Here we find the title of the clinical topic, in this case chronic neck pain.</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dirty="0" smtClean="0">
              <a:ea typeface="ＭＳ Ｐゴシック" charset="-128"/>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ea typeface="ＭＳ Ｐゴシック" charset="-128"/>
              </a:rPr>
              <a:t>Below the topic, we find the more specific variant within the topic. This is how you tailor the imaging to your patient’s specific situation.</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dirty="0" smtClean="0">
              <a:ea typeface="ＭＳ Ｐゴシック" charset="-128"/>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ea typeface="ＭＳ Ｐゴシック" charset="-128"/>
              </a:rPr>
              <a:t>Every topic chart is laid out the same way with four columns. This first column lists all the imaging studies you might consider for the patients condition, chronic neck pain in this example. The most appropriate choice is always listed at the top.</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dirty="0" smtClean="0">
              <a:ea typeface="ＭＳ Ｐゴシック" charset="-128"/>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ea typeface="ＭＳ Ｐゴシック" charset="-128"/>
              </a:rPr>
              <a:t>The second column is the appropriateness Rating. This is a number between 1 and 9 that describes the appropriateness of the imaging examination according to a scale that is uniform throughout all topics, and that scale is…</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dirty="0" smtClean="0">
              <a:ea typeface="ＭＳ Ｐゴシック" charset="-128"/>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ea typeface="ＭＳ Ｐゴシック" charset="-128"/>
              </a:rPr>
              <a:t>…here at the bottom of each variant table. Examinations with ratings of 9, 8, or 7 are usually appropriate, while those with ratings of 1,2,or 3 are usually not appropriate. Those with ratings of 4,5, or 6 may be appropriate under certain circumstances …</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dirty="0" smtClean="0">
              <a:ea typeface="ＭＳ Ｐゴシック" charset="-128"/>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ea typeface="ＭＳ Ｐゴシック" charset="-128"/>
              </a:rPr>
              <a:t>…and when examinations have ratings in this intermediate 4-6 range, there will be some guidance offered in this third column entitled comments.</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dirty="0" smtClean="0">
              <a:ea typeface="ＭＳ Ｐゴシック" charset="-128"/>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ea typeface="ＭＳ Ｐゴシック" charset="-128"/>
              </a:rPr>
              <a:t>In the fourth column, relative radiation exposure levels are listed. Patients want to minimize radiation exposure. The Criteria can help you avoid using unnecessary radiation exposure.  It can also help when your patients are reluctant to have an appropriate X-ray or CT based exam. With the ACR Appropriateness Criteria, you can confidently prescribe the very best, most up to date, evidence based imaging workup.  You can better address your patient’s questions and concerns.  The criteria give you strong support for your decisions.  (Some clinicians show them to their patients, so they know why a particular exam has been chosen.)</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dirty="0" smtClean="0">
              <a:ea typeface="ＭＳ Ｐゴシック" charset="-128"/>
            </a:endParaRPr>
          </a:p>
          <a:p>
            <a:pPr marL="0" marR="0" indent="0" algn="l" defTabSz="457200" rtl="0" eaLnBrk="0" fontAlgn="base" latinLnBrk="0" hangingPunct="0">
              <a:lnSpc>
                <a:spcPct val="100000"/>
              </a:lnSpc>
              <a:spcBef>
                <a:spcPct val="30000"/>
              </a:spcBef>
              <a:spcAft>
                <a:spcPct val="0"/>
              </a:spcAft>
              <a:buClrTx/>
              <a:buSzTx/>
              <a:buFontTx/>
              <a:buNone/>
              <a:tabLst/>
              <a:defRPr/>
            </a:pPr>
            <a:endParaRPr lang="en-US" b="1" dirty="0" smtClean="0">
              <a:ea typeface="ＭＳ Ｐゴシック" charset="-128"/>
            </a:endParaRPr>
          </a:p>
          <a:p>
            <a:pPr marL="0" marR="0" indent="0" algn="l" defTabSz="457200" rtl="0" eaLnBrk="0" fontAlgn="base" latinLnBrk="0" hangingPunct="0">
              <a:lnSpc>
                <a:spcPct val="100000"/>
              </a:lnSpc>
              <a:spcBef>
                <a:spcPct val="30000"/>
              </a:spcBef>
              <a:spcAft>
                <a:spcPct val="0"/>
              </a:spcAft>
              <a:buClrTx/>
              <a:buSzTx/>
              <a:buFontTx/>
              <a:buNone/>
              <a:tabLst/>
              <a:defRPr/>
            </a:pPr>
            <a:endParaRPr lang="en-US" dirty="0" smtClean="0">
              <a:ea typeface="ＭＳ Ｐゴシック" charset="-128"/>
            </a:endParaRPr>
          </a:p>
          <a:p>
            <a:endParaRPr lang="en-US" dirty="0" smtClean="0">
              <a:ea typeface="ＭＳ Ｐゴシック" charset="-128"/>
            </a:endParaRPr>
          </a:p>
          <a:p>
            <a:endParaRPr lang="en-US" dirty="0" smtClean="0">
              <a:ea typeface="ＭＳ Ｐゴシック" charset="-128"/>
            </a:endParaRPr>
          </a:p>
        </p:txBody>
      </p:sp>
      <p:sp>
        <p:nvSpPr>
          <p:cNvPr id="41988" name="Slide Number Placeholder 3"/>
          <p:cNvSpPr>
            <a:spLocks noGrp="1"/>
          </p:cNvSpPr>
          <p:nvPr>
            <p:ph type="sldNum" sz="quarter" idx="5"/>
          </p:nvPr>
        </p:nvSpPr>
        <p:spPr bwMode="auto">
          <a:noFill/>
          <a:ln>
            <a:miter lim="800000"/>
            <a:headEnd/>
            <a:tailEnd/>
          </a:ln>
        </p:spPr>
        <p:txBody>
          <a:bodyPr/>
          <a:lstStyle/>
          <a:p>
            <a:fld id="{C1E0BA31-F019-45A6-A6D7-EC3D978ABD9A}" type="slidenum">
              <a:rPr lang="en-US"/>
              <a:pPr/>
              <a:t>12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p:cNvSpPr>
          <p:nvPr>
            <p:ph type="sldImg"/>
          </p:nvPr>
        </p:nvSpPr>
        <p:spPr bwMode="auto">
          <a:noFill/>
          <a:ln>
            <a:solidFill>
              <a:srgbClr val="000000"/>
            </a:solidFill>
            <a:miter lim="800000"/>
            <a:headEnd/>
            <a:tailEnd/>
          </a:ln>
        </p:spPr>
      </p:sp>
      <p:sp>
        <p:nvSpPr>
          <p:cNvPr id="5837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ea typeface="ＭＳ Ｐゴシック" charset="-128"/>
              </a:rPr>
              <a:t>So, in variant one, the patient without or with a history of trauma complains of chronic neck pain and  you consider imaging</a:t>
            </a:r>
          </a:p>
          <a:p>
            <a:endParaRPr lang="en-US" dirty="0" smtClean="0">
              <a:ea typeface="ＭＳ Ｐゴシック" charset="-128"/>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ea typeface="ＭＳ Ｐゴシック" charset="-128"/>
              </a:rPr>
              <a:t>The table indicates plain x-ray exam is highly appropriate with a score of 9. And, nothing else is appropriate. </a:t>
            </a:r>
          </a:p>
          <a:p>
            <a:endParaRPr lang="en-US" dirty="0" smtClean="0">
              <a:ea typeface="ＭＳ Ｐゴシック" charset="-128"/>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ea typeface="ＭＳ Ｐゴシック" charset="-128"/>
              </a:rPr>
              <a:t>Comments in the 3</a:t>
            </a:r>
            <a:r>
              <a:rPr lang="en-US" baseline="30000" dirty="0" smtClean="0">
                <a:ea typeface="ＭＳ Ｐゴシック" charset="-128"/>
              </a:rPr>
              <a:t>rd</a:t>
            </a:r>
            <a:r>
              <a:rPr lang="en-US" dirty="0" smtClean="0">
                <a:ea typeface="ＭＳ Ｐゴシック" charset="-128"/>
              </a:rPr>
              <a:t> column list what views yield optimal effectiveness.</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dirty="0" smtClean="0">
              <a:ea typeface="ＭＳ Ｐゴシック" charset="-128"/>
            </a:endParaRPr>
          </a:p>
          <a:p>
            <a:pPr marL="0" marR="0" indent="0" algn="l" defTabSz="457200" rtl="0" eaLnBrk="0" fontAlgn="base" latinLnBrk="0" hangingPunct="0">
              <a:lnSpc>
                <a:spcPct val="100000"/>
              </a:lnSpc>
              <a:spcBef>
                <a:spcPct val="30000"/>
              </a:spcBef>
              <a:spcAft>
                <a:spcPct val="0"/>
              </a:spcAft>
              <a:buClrTx/>
              <a:buSzTx/>
              <a:buFontTx/>
              <a:buNone/>
              <a:tabLst/>
              <a:defRPr/>
            </a:pPr>
            <a:endParaRPr lang="en-US" dirty="0" smtClean="0">
              <a:ea typeface="ＭＳ Ｐゴシック" charset="-128"/>
            </a:endParaRPr>
          </a:p>
          <a:p>
            <a:endParaRPr lang="en-US" dirty="0" smtClean="0">
              <a:ea typeface="ＭＳ Ｐゴシック" charset="-128"/>
            </a:endParaRPr>
          </a:p>
        </p:txBody>
      </p:sp>
      <p:sp>
        <p:nvSpPr>
          <p:cNvPr id="58372" name="Slide Number Placeholder 3"/>
          <p:cNvSpPr>
            <a:spLocks noGrp="1"/>
          </p:cNvSpPr>
          <p:nvPr>
            <p:ph type="sldNum" sz="quarter" idx="5"/>
          </p:nvPr>
        </p:nvSpPr>
        <p:spPr bwMode="auto">
          <a:noFill/>
          <a:ln>
            <a:miter lim="800000"/>
            <a:headEnd/>
            <a:tailEnd/>
          </a:ln>
        </p:spPr>
        <p:txBody>
          <a:bodyPr/>
          <a:lstStyle/>
          <a:p>
            <a:fld id="{1ADFC431-C0EA-4B3B-AB3E-387CFE99D100}" type="slidenum">
              <a:rPr lang="en-US"/>
              <a:pPr/>
              <a:t>13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p:cNvSpPr>
          <p:nvPr>
            <p:ph type="sldImg"/>
          </p:nvPr>
        </p:nvSpPr>
        <p:spPr bwMode="auto">
          <a:noFill/>
          <a:ln>
            <a:solidFill>
              <a:srgbClr val="000000"/>
            </a:solidFill>
            <a:miter lim="800000"/>
            <a:headEnd/>
            <a:tailEnd/>
          </a:ln>
        </p:spPr>
      </p:sp>
      <p:sp>
        <p:nvSpPr>
          <p:cNvPr id="7885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ea typeface="ＭＳ Ｐゴシック" charset="-128"/>
              </a:rPr>
              <a:t>In variant 5, the x-rays were normal, but in this variant, the patient has neurologic signs like weakness, numbness, etc. </a:t>
            </a:r>
          </a:p>
        </p:txBody>
      </p:sp>
      <p:sp>
        <p:nvSpPr>
          <p:cNvPr id="78852" name="Slide Number Placeholder 3"/>
          <p:cNvSpPr>
            <a:spLocks noGrp="1"/>
          </p:cNvSpPr>
          <p:nvPr>
            <p:ph type="sldNum" sz="quarter" idx="5"/>
          </p:nvPr>
        </p:nvSpPr>
        <p:spPr bwMode="auto">
          <a:noFill/>
          <a:ln>
            <a:miter lim="800000"/>
            <a:headEnd/>
            <a:tailEnd/>
          </a:ln>
        </p:spPr>
        <p:txBody>
          <a:bodyPr/>
          <a:lstStyle/>
          <a:p>
            <a:fld id="{32996246-7885-4477-85CD-0B7A0DEF9A2B}" type="slidenum">
              <a:rPr lang="en-US"/>
              <a:pPr/>
              <a:t>14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p:cNvSpPr>
          <p:nvPr>
            <p:ph type="sldImg"/>
          </p:nvPr>
        </p:nvSpPr>
        <p:spPr bwMode="auto">
          <a:noFill/>
          <a:ln>
            <a:solidFill>
              <a:srgbClr val="000000"/>
            </a:solidFill>
            <a:miter lim="800000"/>
            <a:headEnd/>
            <a:tailEnd/>
          </a:ln>
        </p:spPr>
      </p:sp>
      <p:sp>
        <p:nvSpPr>
          <p:cNvPr id="8089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ea typeface="ＭＳ Ｐゴシック" charset="-128"/>
              </a:rPr>
              <a:t>Variant 5 has MRI of cervical spine as the most appropriate next imaging</a:t>
            </a:r>
          </a:p>
          <a:p>
            <a:endParaRPr lang="en-US" smtClean="0">
              <a:ea typeface="ＭＳ Ｐゴシック" charset="-128"/>
            </a:endParaRPr>
          </a:p>
        </p:txBody>
      </p:sp>
      <p:sp>
        <p:nvSpPr>
          <p:cNvPr id="80900" name="Slide Number Placeholder 3"/>
          <p:cNvSpPr>
            <a:spLocks noGrp="1"/>
          </p:cNvSpPr>
          <p:nvPr>
            <p:ph type="sldNum" sz="quarter" idx="5"/>
          </p:nvPr>
        </p:nvSpPr>
        <p:spPr bwMode="auto">
          <a:noFill/>
          <a:ln>
            <a:miter lim="800000"/>
            <a:headEnd/>
            <a:tailEnd/>
          </a:ln>
        </p:spPr>
        <p:txBody>
          <a:bodyPr/>
          <a:lstStyle/>
          <a:p>
            <a:fld id="{3B6C5691-BCC7-4DBA-A4DC-C8CBA1C5395A}" type="slidenum">
              <a:rPr lang="en-US"/>
              <a:pPr/>
              <a:t>15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p:cNvSpPr>
          <p:nvPr>
            <p:ph type="sldImg"/>
          </p:nvPr>
        </p:nvSpPr>
        <p:spPr bwMode="auto">
          <a:noFill/>
          <a:ln>
            <a:solidFill>
              <a:srgbClr val="000000"/>
            </a:solidFill>
            <a:miter lim="800000"/>
            <a:headEnd/>
            <a:tailEnd/>
          </a:ln>
        </p:spPr>
      </p:sp>
      <p:sp>
        <p:nvSpPr>
          <p:cNvPr id="8294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ea typeface="ＭＳ Ｐゴシック" charset="-128"/>
              </a:rPr>
              <a:t>If the patient has a pacemaker and cannot have MRI, then myelogram CT is the next most appropriate imaging, with a score of 5 and the comments guide you to the most appropriate imaging for this situation.</a:t>
            </a:r>
          </a:p>
          <a:p>
            <a:endParaRPr lang="en-US" smtClean="0">
              <a:ea typeface="ＭＳ Ｐゴシック" charset="-128"/>
            </a:endParaRPr>
          </a:p>
        </p:txBody>
      </p:sp>
      <p:sp>
        <p:nvSpPr>
          <p:cNvPr id="82948" name="Slide Number Placeholder 3"/>
          <p:cNvSpPr>
            <a:spLocks noGrp="1"/>
          </p:cNvSpPr>
          <p:nvPr>
            <p:ph type="sldNum" sz="quarter" idx="5"/>
          </p:nvPr>
        </p:nvSpPr>
        <p:spPr bwMode="auto">
          <a:noFill/>
          <a:ln>
            <a:miter lim="800000"/>
            <a:headEnd/>
            <a:tailEnd/>
          </a:ln>
        </p:spPr>
        <p:txBody>
          <a:bodyPr/>
          <a:lstStyle/>
          <a:p>
            <a:fld id="{B1FDCB14-2440-4CC7-81D1-77F4380375BC}" type="slidenum">
              <a:rPr lang="en-US"/>
              <a:pPr/>
              <a:t>16</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p:cNvSpPr>
          <p:nvPr>
            <p:ph type="sldImg"/>
          </p:nvPr>
        </p:nvSpPr>
        <p:spPr bwMode="auto">
          <a:noFill/>
          <a:ln>
            <a:solidFill>
              <a:srgbClr val="000000"/>
            </a:solidFill>
            <a:miter lim="800000"/>
            <a:headEnd/>
            <a:tailEnd/>
          </a:ln>
        </p:spPr>
      </p:sp>
      <p:sp>
        <p:nvSpPr>
          <p:cNvPr id="8499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ea typeface="ＭＳ Ｐゴシック" charset="-128"/>
              </a:rPr>
              <a:t>In variant 6, the x-rays have degenerative changes but the patient has no neurologic signs. </a:t>
            </a:r>
          </a:p>
        </p:txBody>
      </p:sp>
      <p:sp>
        <p:nvSpPr>
          <p:cNvPr id="84996" name="Slide Number Placeholder 3"/>
          <p:cNvSpPr>
            <a:spLocks noGrp="1"/>
          </p:cNvSpPr>
          <p:nvPr>
            <p:ph type="sldNum" sz="quarter" idx="5"/>
          </p:nvPr>
        </p:nvSpPr>
        <p:spPr bwMode="auto">
          <a:noFill/>
          <a:ln>
            <a:miter lim="800000"/>
            <a:headEnd/>
            <a:tailEnd/>
          </a:ln>
        </p:spPr>
        <p:txBody>
          <a:bodyPr/>
          <a:lstStyle/>
          <a:p>
            <a:fld id="{04AB78CE-CD92-483A-9F5E-4B0897831A3E}" type="slidenum">
              <a:rPr lang="en-US"/>
              <a:pPr/>
              <a:t>17</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p:cNvSpPr>
          <p:nvPr>
            <p:ph type="sldImg"/>
          </p:nvPr>
        </p:nvSpPr>
        <p:spPr bwMode="auto">
          <a:noFill/>
          <a:ln>
            <a:solidFill>
              <a:srgbClr val="000000"/>
            </a:solidFill>
            <a:miter lim="800000"/>
            <a:headEnd/>
            <a:tailEnd/>
          </a:ln>
        </p:spPr>
      </p:sp>
      <p:sp>
        <p:nvSpPr>
          <p:cNvPr id="8704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ea typeface="ＭＳ Ｐゴシック" charset="-128"/>
              </a:rPr>
              <a:t>So, NO imaging is most appropriate . This saves the patient time and expense, and the outcome is not altered.</a:t>
            </a:r>
          </a:p>
          <a:p>
            <a:endParaRPr lang="en-US" dirty="0" smtClean="0">
              <a:ea typeface="ＭＳ Ｐゴシック" charset="-128"/>
            </a:endParaRPr>
          </a:p>
        </p:txBody>
      </p:sp>
      <p:sp>
        <p:nvSpPr>
          <p:cNvPr id="87044" name="Slide Number Placeholder 3"/>
          <p:cNvSpPr>
            <a:spLocks noGrp="1"/>
          </p:cNvSpPr>
          <p:nvPr>
            <p:ph type="sldNum" sz="quarter" idx="5"/>
          </p:nvPr>
        </p:nvSpPr>
        <p:spPr bwMode="auto">
          <a:noFill/>
          <a:ln>
            <a:miter lim="800000"/>
            <a:headEnd/>
            <a:tailEnd/>
          </a:ln>
        </p:spPr>
        <p:txBody>
          <a:bodyPr/>
          <a:lstStyle/>
          <a:p>
            <a:fld id="{33B1A08A-5132-439A-BDD1-AC5062560F39}" type="slidenum">
              <a:rPr lang="en-US"/>
              <a:pPr/>
              <a:t>18</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p:cNvSpPr>
          <p:nvPr>
            <p:ph type="sldImg"/>
          </p:nvPr>
        </p:nvSpPr>
        <p:spPr bwMode="auto">
          <a:noFill/>
          <a:ln>
            <a:solidFill>
              <a:srgbClr val="000000"/>
            </a:solidFill>
            <a:miter lim="800000"/>
            <a:headEnd/>
            <a:tailEnd/>
          </a:ln>
        </p:spPr>
      </p:sp>
      <p:sp>
        <p:nvSpPr>
          <p:cNvPr id="10547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ea typeface="ＭＳ Ｐゴシック" charset="-128"/>
              </a:rPr>
              <a:t>In variant 10, the x-rays show disk and endplate destruction, </a:t>
            </a:r>
          </a:p>
        </p:txBody>
      </p:sp>
      <p:sp>
        <p:nvSpPr>
          <p:cNvPr id="105476" name="Slide Number Placeholder 3"/>
          <p:cNvSpPr>
            <a:spLocks noGrp="1"/>
          </p:cNvSpPr>
          <p:nvPr>
            <p:ph type="sldNum" sz="quarter" idx="5"/>
          </p:nvPr>
        </p:nvSpPr>
        <p:spPr bwMode="auto">
          <a:noFill/>
          <a:ln>
            <a:miter lim="800000"/>
            <a:headEnd/>
            <a:tailEnd/>
          </a:ln>
        </p:spPr>
        <p:txBody>
          <a:bodyPr/>
          <a:lstStyle/>
          <a:p>
            <a:fld id="{76F4DD58-8EF7-48B1-9735-4163A0C3BDE6}" type="slidenum">
              <a:rPr lang="en-US"/>
              <a:pPr/>
              <a:t>19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p:cNvSpPr>
          <p:nvPr>
            <p:ph type="sldImg"/>
          </p:nvPr>
        </p:nvSpPr>
        <p:spPr bwMode="auto">
          <a:noFill/>
          <a:ln>
            <a:solidFill>
              <a:srgbClr val="000000"/>
            </a:solidFill>
            <a:miter lim="800000"/>
            <a:headEnd/>
            <a:tailEnd/>
          </a:ln>
        </p:spPr>
      </p:sp>
      <p:sp>
        <p:nvSpPr>
          <p:cNvPr id="10752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ea typeface="ＭＳ Ｐゴシック" charset="-128"/>
              </a:rPr>
              <a:t>so MRI cervical spine to characterize the probable infection is the most appropriate exam.  There is a common thread running through these criteria that integrates the imaging with specific clinical findings.  If you can identify your patient’s particular situation confidently, then you can easily find the best imaging approach for them. This is the value of evidence based clinical decision support resources like the ACR Appropriateness Criteria.</a:t>
            </a:r>
          </a:p>
          <a:p>
            <a:endParaRPr lang="en-US" dirty="0" smtClean="0">
              <a:ea typeface="ＭＳ Ｐゴシック" charset="-128"/>
            </a:endParaRPr>
          </a:p>
        </p:txBody>
      </p:sp>
      <p:sp>
        <p:nvSpPr>
          <p:cNvPr id="107524" name="Slide Number Placeholder 3"/>
          <p:cNvSpPr>
            <a:spLocks noGrp="1"/>
          </p:cNvSpPr>
          <p:nvPr>
            <p:ph type="sldNum" sz="quarter" idx="5"/>
          </p:nvPr>
        </p:nvSpPr>
        <p:spPr bwMode="auto">
          <a:noFill/>
          <a:ln>
            <a:miter lim="800000"/>
            <a:headEnd/>
            <a:tailEnd/>
          </a:ln>
        </p:spPr>
        <p:txBody>
          <a:bodyPr/>
          <a:lstStyle/>
          <a:p>
            <a:fld id="{9B6ADB7C-7891-45BB-A694-7C3DB01BB55A}" type="slidenum">
              <a:rPr lang="en-US"/>
              <a:pPr/>
              <a:t>20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p:cNvSpPr>
          <p:nvPr>
            <p:ph type="sldImg"/>
          </p:nvPr>
        </p:nvSpPr>
        <p:spPr bwMode="auto">
          <a:noFill/>
          <a:ln>
            <a:solidFill>
              <a:srgbClr val="000000"/>
            </a:solidFill>
            <a:miter lim="800000"/>
            <a:headEnd/>
            <a:tailEnd/>
          </a:ln>
        </p:spPr>
      </p:sp>
      <p:sp>
        <p:nvSpPr>
          <p:cNvPr id="1945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ea typeface="ＭＳ Ｐゴシック" charset="-128"/>
              </a:rPr>
              <a:t>Let‘s talk about the ACR Appropriateness Criteria.</a:t>
            </a:r>
          </a:p>
        </p:txBody>
      </p:sp>
      <p:sp>
        <p:nvSpPr>
          <p:cNvPr id="19460" name="Slide Number Placeholder 3"/>
          <p:cNvSpPr>
            <a:spLocks noGrp="1"/>
          </p:cNvSpPr>
          <p:nvPr>
            <p:ph type="sldNum" sz="quarter" idx="5"/>
          </p:nvPr>
        </p:nvSpPr>
        <p:spPr bwMode="auto">
          <a:noFill/>
          <a:ln>
            <a:miter lim="800000"/>
            <a:headEnd/>
            <a:tailEnd/>
          </a:ln>
        </p:spPr>
        <p:txBody>
          <a:bodyPr/>
          <a:lstStyle/>
          <a:p>
            <a:fld id="{7121E3FC-3E42-4FCB-A229-977848380233}" type="slidenum">
              <a:rPr lang="en-US"/>
              <a:pPr/>
              <a:t>3</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p:cNvSpPr>
          <p:nvPr>
            <p:ph type="sldImg"/>
          </p:nvPr>
        </p:nvSpPr>
        <p:spPr bwMode="auto">
          <a:noFill/>
          <a:ln>
            <a:solidFill>
              <a:srgbClr val="000000"/>
            </a:solidFill>
            <a:miter lim="800000"/>
            <a:headEnd/>
            <a:tailEnd/>
          </a:ln>
        </p:spPr>
      </p:sp>
      <p:sp>
        <p:nvSpPr>
          <p:cNvPr id="10957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ea typeface="ＭＳ Ｐゴシック" charset="-128"/>
              </a:rPr>
              <a:t>After the tables for each topic is a concise literature review that describes the topic and the imaging approach…</a:t>
            </a:r>
          </a:p>
        </p:txBody>
      </p:sp>
      <p:sp>
        <p:nvSpPr>
          <p:cNvPr id="109572" name="Slide Number Placeholder 3"/>
          <p:cNvSpPr>
            <a:spLocks noGrp="1"/>
          </p:cNvSpPr>
          <p:nvPr>
            <p:ph type="sldNum" sz="quarter" idx="5"/>
          </p:nvPr>
        </p:nvSpPr>
        <p:spPr bwMode="auto">
          <a:noFill/>
          <a:ln>
            <a:miter lim="800000"/>
            <a:headEnd/>
            <a:tailEnd/>
          </a:ln>
        </p:spPr>
        <p:txBody>
          <a:bodyPr/>
          <a:lstStyle/>
          <a:p>
            <a:fld id="{F319BE4E-38E9-4302-8F74-BFE64AE4B497}" type="slidenum">
              <a:rPr lang="en-US"/>
              <a:pPr/>
              <a:t>21</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p:cNvSpPr>
          <p:nvPr>
            <p:ph type="sldImg"/>
          </p:nvPr>
        </p:nvSpPr>
        <p:spPr bwMode="auto">
          <a:noFill/>
          <a:ln>
            <a:solidFill>
              <a:srgbClr val="000000"/>
            </a:solidFill>
            <a:miter lim="800000"/>
            <a:headEnd/>
            <a:tailEnd/>
          </a:ln>
        </p:spPr>
      </p:sp>
      <p:sp>
        <p:nvSpPr>
          <p:cNvPr id="11776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ea typeface="ＭＳ Ｐゴシック" charset="-128"/>
              </a:rPr>
              <a:t>In ending, the ACR Appropriateness Criteria gives us a national standard of quality that provides free, multidisciplinary, updated, evidence based decision support so you can offer best practice care in your use of imaging. I hope you will consider using it. I want to thank the conference organizers for inviting me to speak, and to thank the American College of Radiology  for permission to show their website images. </a:t>
            </a:r>
          </a:p>
        </p:txBody>
      </p:sp>
      <p:sp>
        <p:nvSpPr>
          <p:cNvPr id="117764" name="Slide Number Placeholder 3"/>
          <p:cNvSpPr>
            <a:spLocks noGrp="1"/>
          </p:cNvSpPr>
          <p:nvPr>
            <p:ph type="sldNum" sz="quarter" idx="5"/>
          </p:nvPr>
        </p:nvSpPr>
        <p:spPr bwMode="auto">
          <a:noFill/>
          <a:ln>
            <a:miter lim="800000"/>
            <a:headEnd/>
            <a:tailEnd/>
          </a:ln>
        </p:spPr>
        <p:txBody>
          <a:bodyPr/>
          <a:lstStyle/>
          <a:p>
            <a:fld id="{727355B4-1198-495E-AAD8-EA1012D76402}" type="slidenum">
              <a:rPr lang="en-US"/>
              <a:pPr/>
              <a:t>22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p:cNvSpPr>
          <p:nvPr>
            <p:ph type="sldImg"/>
          </p:nvPr>
        </p:nvSpPr>
        <p:spPr bwMode="auto">
          <a:noFill/>
          <a:ln>
            <a:solidFill>
              <a:srgbClr val="000000"/>
            </a:solidFill>
            <a:miter lim="800000"/>
            <a:headEnd/>
            <a:tailEnd/>
          </a:ln>
        </p:spPr>
      </p:sp>
      <p:sp>
        <p:nvSpPr>
          <p:cNvPr id="2150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ea typeface="ＭＳ Ｐゴシック" charset="-128"/>
              </a:rPr>
              <a:t>The ACR appropriateness criteria is a widely accepted national quality standard developed by experts from multiple disciplines, including orthopedics, neurology, neurosurgery, radiology, and rheumatology, among others.</a:t>
            </a:r>
          </a:p>
        </p:txBody>
      </p:sp>
      <p:sp>
        <p:nvSpPr>
          <p:cNvPr id="21508" name="Slide Number Placeholder 3"/>
          <p:cNvSpPr>
            <a:spLocks noGrp="1"/>
          </p:cNvSpPr>
          <p:nvPr>
            <p:ph type="sldNum" sz="quarter" idx="5"/>
          </p:nvPr>
        </p:nvSpPr>
        <p:spPr bwMode="auto">
          <a:noFill/>
          <a:ln>
            <a:miter lim="800000"/>
            <a:headEnd/>
            <a:tailEnd/>
          </a:ln>
        </p:spPr>
        <p:txBody>
          <a:bodyPr/>
          <a:lstStyle/>
          <a:p>
            <a:fld id="{5AEA422C-2D87-43BE-8B6B-C4C719F039DF}" type="slidenum">
              <a:rPr lang="en-US"/>
              <a:pPr/>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p:cNvSpPr>
          <p:nvPr>
            <p:ph type="sldImg"/>
          </p:nvPr>
        </p:nvSpPr>
        <p:spPr bwMode="auto">
          <a:noFill/>
          <a:ln>
            <a:solidFill>
              <a:srgbClr val="000000"/>
            </a:solidFill>
            <a:miter lim="800000"/>
            <a:headEnd/>
            <a:tailEnd/>
          </a:ln>
        </p:spPr>
      </p:sp>
      <p:sp>
        <p:nvSpPr>
          <p:cNvPr id="2355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ea typeface="ＭＳ Ｐゴシック" charset="-128"/>
              </a:rPr>
              <a:t>The Appropriateness Criteria provide continuously updated, evidence based guidelines to doctors so they can make the most appropriate imaging and treatment decisions in specifically defined clinical settings. 180 topics with 850 specific variants are currently included. Chances are, your patient fits into one of these.</a:t>
            </a:r>
          </a:p>
        </p:txBody>
      </p:sp>
      <p:sp>
        <p:nvSpPr>
          <p:cNvPr id="23556" name="Slide Number Placeholder 3"/>
          <p:cNvSpPr>
            <a:spLocks noGrp="1"/>
          </p:cNvSpPr>
          <p:nvPr>
            <p:ph type="sldNum" sz="quarter" idx="5"/>
          </p:nvPr>
        </p:nvSpPr>
        <p:spPr bwMode="auto">
          <a:noFill/>
          <a:ln>
            <a:miter lim="800000"/>
            <a:headEnd/>
            <a:tailEnd/>
          </a:ln>
        </p:spPr>
        <p:txBody>
          <a:bodyPr/>
          <a:lstStyle/>
          <a:p>
            <a:fld id="{326B00D3-A096-4594-A8B4-7D620BBA4698}" type="slidenum">
              <a:rPr lang="en-US"/>
              <a:pPr/>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p:cNvSpPr>
          <p:nvPr>
            <p:ph type="sldImg"/>
          </p:nvPr>
        </p:nvSpPr>
        <p:spPr bwMode="auto">
          <a:noFill/>
          <a:ln>
            <a:solidFill>
              <a:srgbClr val="000000"/>
            </a:solidFill>
            <a:miter lim="800000"/>
            <a:headEnd/>
            <a:tailEnd/>
          </a:ln>
        </p:spPr>
      </p:sp>
      <p:sp>
        <p:nvSpPr>
          <p:cNvPr id="2560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ea typeface="ＭＳ Ｐゴシック" charset="-128"/>
              </a:rPr>
              <a:t>So how do we use it? Free of cost, with no passwords or logins, or hassle. You just need internet access, and you can type the web address, or just Google it.</a:t>
            </a:r>
          </a:p>
        </p:txBody>
      </p:sp>
      <p:sp>
        <p:nvSpPr>
          <p:cNvPr id="25604" name="Slide Number Placeholder 3"/>
          <p:cNvSpPr>
            <a:spLocks noGrp="1"/>
          </p:cNvSpPr>
          <p:nvPr>
            <p:ph type="sldNum" sz="quarter" idx="5"/>
          </p:nvPr>
        </p:nvSpPr>
        <p:spPr bwMode="auto">
          <a:noFill/>
          <a:ln>
            <a:miter lim="800000"/>
            <a:headEnd/>
            <a:tailEnd/>
          </a:ln>
        </p:spPr>
        <p:txBody>
          <a:bodyPr/>
          <a:lstStyle/>
          <a:p>
            <a:fld id="{D5D4FBE6-0041-411B-B853-6AF7AB252EE2}" type="slidenum">
              <a:rPr lang="en-US"/>
              <a:pPr/>
              <a:t>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p:cNvSpPr>
          <p:nvPr>
            <p:ph type="sldImg"/>
          </p:nvPr>
        </p:nvSpPr>
        <p:spPr bwMode="auto">
          <a:noFill/>
          <a:ln>
            <a:solidFill>
              <a:srgbClr val="000000"/>
            </a:solidFill>
            <a:miter lim="800000"/>
            <a:headEnd/>
            <a:tailEnd/>
          </a:ln>
        </p:spPr>
      </p:sp>
      <p:sp>
        <p:nvSpPr>
          <p:cNvPr id="2765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ea typeface="ＭＳ Ｐゴシック" charset="-128"/>
              </a:rPr>
              <a:t>So, If you google ACR appropriateness criteria, this is the website. Background information about the history and mission is found here.</a:t>
            </a:r>
          </a:p>
        </p:txBody>
      </p:sp>
      <p:sp>
        <p:nvSpPr>
          <p:cNvPr id="27652" name="Slide Number Placeholder 3"/>
          <p:cNvSpPr>
            <a:spLocks noGrp="1"/>
          </p:cNvSpPr>
          <p:nvPr>
            <p:ph type="sldNum" sz="quarter" idx="5"/>
          </p:nvPr>
        </p:nvSpPr>
        <p:spPr bwMode="auto">
          <a:noFill/>
          <a:ln>
            <a:miter lim="800000"/>
            <a:headEnd/>
            <a:tailEnd/>
          </a:ln>
        </p:spPr>
        <p:txBody>
          <a:bodyPr/>
          <a:lstStyle/>
          <a:p>
            <a:fld id="{C80B7CC9-4B2E-4E4B-9BA5-0D2B1FA2D58A}" type="slidenum">
              <a:rPr lang="en-US"/>
              <a:pPr/>
              <a:t>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ea typeface="ＭＳ Ｐゴシック" charset="-128"/>
              </a:rPr>
              <a:t>If you scroll down on that page, you can find more about the composition of the expert panels and overall structure. Appropriateness criteria are also provided for therapeutic interventional procedures  and radiation therapy.  For today’s focus on the spine, we want to look at the diagnostic imaging topics. We can click on that …</a:t>
            </a:r>
          </a:p>
        </p:txBody>
      </p:sp>
      <p:sp>
        <p:nvSpPr>
          <p:cNvPr id="29700" name="Slide Number Placeholder 3"/>
          <p:cNvSpPr>
            <a:spLocks noGrp="1"/>
          </p:cNvSpPr>
          <p:nvPr>
            <p:ph type="sldNum" sz="quarter" idx="5"/>
          </p:nvPr>
        </p:nvSpPr>
        <p:spPr bwMode="auto">
          <a:noFill/>
          <a:ln>
            <a:miter lim="800000"/>
            <a:headEnd/>
            <a:tailEnd/>
          </a:ln>
        </p:spPr>
        <p:txBody>
          <a:bodyPr/>
          <a:lstStyle/>
          <a:p>
            <a:fld id="{2A730950-A030-4205-A7D0-EFEEF09C213F}" type="slidenum">
              <a:rPr lang="en-US"/>
              <a:pPr/>
              <a:t>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p:cNvSpPr>
          <p:nvPr>
            <p:ph type="sldImg"/>
          </p:nvPr>
        </p:nvSpPr>
        <p:spPr bwMode="auto">
          <a:noFill/>
          <a:ln>
            <a:solidFill>
              <a:srgbClr val="000000"/>
            </a:solidFill>
            <a:miter lim="800000"/>
            <a:headEnd/>
            <a:tailEnd/>
          </a:ln>
        </p:spPr>
      </p:sp>
      <p:sp>
        <p:nvSpPr>
          <p:cNvPr id="3174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ea typeface="ＭＳ Ｐゴシック" charset="-128"/>
              </a:rPr>
              <a:t>…and arrive at Diagnostic Imaging Topics, which are listed alphabetically from breast, cardiac, and GI…</a:t>
            </a:r>
          </a:p>
        </p:txBody>
      </p:sp>
      <p:sp>
        <p:nvSpPr>
          <p:cNvPr id="31748" name="Slide Number Placeholder 3"/>
          <p:cNvSpPr>
            <a:spLocks noGrp="1"/>
          </p:cNvSpPr>
          <p:nvPr>
            <p:ph type="sldNum" sz="quarter" idx="5"/>
          </p:nvPr>
        </p:nvSpPr>
        <p:spPr bwMode="auto">
          <a:noFill/>
          <a:ln>
            <a:miter lim="800000"/>
            <a:headEnd/>
            <a:tailEnd/>
          </a:ln>
        </p:spPr>
        <p:txBody>
          <a:bodyPr/>
          <a:lstStyle/>
          <a:p>
            <a:fld id="{89C9C699-4DE6-455F-8BB3-5A5017FDC413}" type="slidenum">
              <a:rPr lang="en-US"/>
              <a:pPr/>
              <a:t>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p:cNvSpPr>
          <p:nvPr>
            <p:ph type="sldImg"/>
          </p:nvPr>
        </p:nvSpPr>
        <p:spPr bwMode="auto">
          <a:noFill/>
          <a:ln>
            <a:solidFill>
              <a:srgbClr val="000000"/>
            </a:solidFill>
            <a:miter lim="800000"/>
            <a:headEnd/>
            <a:tailEnd/>
          </a:ln>
        </p:spPr>
      </p:sp>
      <p:sp>
        <p:nvSpPr>
          <p:cNvPr id="3379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ea typeface="ＭＳ Ｐゴシック" charset="-128"/>
              </a:rPr>
              <a:t>…to musculoskeletal, neurological and so on through vascular. For the spine, we will stay with musculoskeletal and neurologic imaging criteria.</a:t>
            </a:r>
          </a:p>
        </p:txBody>
      </p:sp>
      <p:sp>
        <p:nvSpPr>
          <p:cNvPr id="33796" name="Slide Number Placeholder 3"/>
          <p:cNvSpPr>
            <a:spLocks noGrp="1"/>
          </p:cNvSpPr>
          <p:nvPr>
            <p:ph type="sldNum" sz="quarter" idx="5"/>
          </p:nvPr>
        </p:nvSpPr>
        <p:spPr bwMode="auto">
          <a:noFill/>
          <a:ln>
            <a:miter lim="800000"/>
            <a:headEnd/>
            <a:tailEnd/>
          </a:ln>
        </p:spPr>
        <p:txBody>
          <a:bodyPr/>
          <a:lstStyle/>
          <a:p>
            <a:fld id="{B87467B4-DBCD-4D4C-B95D-9476E9292071}" type="slidenum">
              <a:rPr lang="en-US"/>
              <a:pPr/>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CD26E0E6-2EB2-458A-89E3-33B67EEF3364}" type="datetime1">
              <a:rPr lang="en-US"/>
              <a:pPr/>
              <a:t>10/14/2013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57A0B317-3BDA-427F-9980-6408335CACF4}"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395AED59-9CA8-4744-951F-E55F9B89A310}" type="datetime1">
              <a:rPr lang="en-US"/>
              <a:pPr/>
              <a:t>10/14/2013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534BD8A4-ED10-454E-931B-0D16B77F1804}"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AD651745-4079-4290-ADC2-7F7434593C7F}" type="datetime1">
              <a:rPr lang="en-US"/>
              <a:pPr/>
              <a:t>10/14/2013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6CD0F2A4-A183-40D1-AA1C-ED5953A7C018}"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E860C33C-B4AA-4057-B9BE-4C6584BB5D45}" type="datetime1">
              <a:rPr lang="en-US"/>
              <a:pPr/>
              <a:t>10/14/2013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9A87C662-A9E4-49BF-B3D8-330BBC877B25}"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286CA31A-BAA5-4A56-B63E-CC5D274E7C26}" type="datetime1">
              <a:rPr lang="en-US"/>
              <a:pPr/>
              <a:t>10/14/2013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FF8328A4-9029-4689-AC87-2BB88405AEFC}"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452518AB-B0BF-4795-BA2B-39CEA7501AE1}" type="datetime1">
              <a:rPr lang="en-US"/>
              <a:pPr/>
              <a:t>10/14/2013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4193B305-889D-4CA3-8C5F-07B765A28EB3}"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FFFBB070-710D-4E38-BCFB-F1E8B696CC72}" type="datetime1">
              <a:rPr lang="en-US"/>
              <a:pPr/>
              <a:t>10/14/2013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E9CDFFB3-F069-4921-897B-47C021E0E8B9}"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32E113C2-4636-483C-B2E4-EB1A446B8BB5}" type="datetime1">
              <a:rPr lang="en-US"/>
              <a:pPr/>
              <a:t>10/14/2013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A40BAAD1-C1AC-443B-91F5-FFE0719B5D39}"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98E46012-3107-4E88-B6F6-1078C92D5B9D}" type="datetime1">
              <a:rPr lang="en-US"/>
              <a:pPr/>
              <a:t>10/14/2013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03F6361F-A9CE-40A5-8F52-DBACAC5C8855}"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3ADFD61F-706B-4FB0-BA99-0A5A3AEE4F13}" type="datetime1">
              <a:rPr lang="en-US"/>
              <a:pPr/>
              <a:t>10/14/2013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9B521B52-AE3C-4086-A44D-4028FE58AD29}"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6BC4AB80-FE85-49A8-BF71-190734B7A381}" type="datetime1">
              <a:rPr lang="en-US"/>
              <a:pPr/>
              <a:t>10/14/2013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D5C2ABA4-CEFE-41B4-8CCD-96528A98F0A0}"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fld id="{DAD82201-3A8F-416E-8E6D-5F40A54E5255}" type="datetime1">
              <a:rPr lang="en-US"/>
              <a:pPr/>
              <a:t>10/14/2013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fld id="{A07DD58E-634D-4F92-BF3F-F3C8911B6FB0}"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1" charset="-128"/>
          <a:cs typeface="ＭＳ Ｐゴシック" pitchFamily="-1" charset="-128"/>
        </a:defRPr>
      </a:lvl1pPr>
      <a:lvl2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2pPr>
      <a:lvl3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3pPr>
      <a:lvl4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4pPr>
      <a:lvl5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5pPr>
      <a:lvl6pPr marL="4572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6pPr>
      <a:lvl7pPr marL="9144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7pPr>
      <a:lvl8pPr marL="13716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8pPr>
      <a:lvl9pPr marL="18288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1" charset="-128"/>
          <a:cs typeface="ＭＳ Ｐゴシック" pitchFamily="-1"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1"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1"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audio" Target="../media/audio9.bin"/><Relationship Id="rId5" Type="http://schemas.openxmlformats.org/officeDocument/2006/relationships/image" Target="../media/image2.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audio10.bin"/><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audio11.bin"/><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audio12.bin"/><Relationship Id="rId1" Type="http://schemas.openxmlformats.org/officeDocument/2006/relationships/tags" Target="../tags/tag3.xml"/><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audio" Target="../media/audio13.bin"/><Relationship Id="rId5" Type="http://schemas.openxmlformats.org/officeDocument/2006/relationships/image" Target="../media/image2.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audio" Target="../media/audio14.bin"/><Relationship Id="rId5" Type="http://schemas.openxmlformats.org/officeDocument/2006/relationships/image" Target="../media/image2.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audio" Target="../media/audio15.bin"/><Relationship Id="rId5" Type="http://schemas.openxmlformats.org/officeDocument/2006/relationships/image" Target="../media/image2.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audio" Target="../media/audio16.bin"/><Relationship Id="rId5" Type="http://schemas.openxmlformats.org/officeDocument/2006/relationships/image" Target="../media/image2.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audio" Target="../media/audio17.bin"/><Relationship Id="rId5" Type="http://schemas.openxmlformats.org/officeDocument/2006/relationships/image" Target="../media/image2.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audio" Target="../media/audio18.bin"/><Relationship Id="rId5" Type="http://schemas.openxmlformats.org/officeDocument/2006/relationships/image" Target="../media/image2.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audio" Target="../media/audio1.bin"/><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audio" Target="../media/audio19.bin"/><Relationship Id="rId5" Type="http://schemas.openxmlformats.org/officeDocument/2006/relationships/image" Target="../media/image2.pn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notesSlide" Target="../notesSlides/notesSlide20.xml"/><Relationship Id="rId7"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audio" Target="../media/audio20.bin"/><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audio" Target="../media/audio21.bin"/><Relationship Id="rId5" Type="http://schemas.openxmlformats.org/officeDocument/2006/relationships/image" Target="../media/image2.png"/><Relationship Id="rId4" Type="http://schemas.openxmlformats.org/officeDocument/2006/relationships/hyperlink" Target="http://www.acr.org/ac" TargetMode="Externa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audio" Target="../media/audio2.bin"/><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audio" Target="../media/audio3.bin"/><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audio" Target="../media/audio4.bin"/><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audio" Target="../media/audio5.bin"/><Relationship Id="rId5" Type="http://schemas.openxmlformats.org/officeDocument/2006/relationships/image" Target="../media/image2.png"/><Relationship Id="rId4" Type="http://schemas.openxmlformats.org/officeDocument/2006/relationships/hyperlink" Target="http://www.acr.org/ac" TargetMode="Externa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audio" Target="../media/audio6.bin"/><Relationship Id="rId5" Type="http://schemas.openxmlformats.org/officeDocument/2006/relationships/image" Target="../media/image2.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audio" Target="../media/audio7.bin"/><Relationship Id="rId5" Type="http://schemas.openxmlformats.org/officeDocument/2006/relationships/image" Target="../media/image2.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audio" Target="../media/audio8.bin"/><Relationship Id="rId5" Type="http://schemas.openxmlformats.org/officeDocument/2006/relationships/image" Target="../media/image2.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90964"/>
            <a:ext cx="9144000" cy="5143500"/>
          </a:xfrm>
          <a:prstGeom prst="rect">
            <a:avLst/>
          </a:prstGeom>
        </p:spPr>
      </p:pic>
      <p:sp>
        <p:nvSpPr>
          <p:cNvPr id="3" name="Title 2"/>
          <p:cNvSpPr>
            <a:spLocks noGrp="1"/>
          </p:cNvSpPr>
          <p:nvPr>
            <p:ph type="title"/>
          </p:nvPr>
        </p:nvSpPr>
        <p:spPr>
          <a:xfrm>
            <a:off x="605481" y="323030"/>
            <a:ext cx="8353168" cy="1442952"/>
          </a:xfrm>
        </p:spPr>
        <p:txBody>
          <a:bodyPr/>
          <a:lstStyle/>
          <a:p>
            <a:r>
              <a:rPr lang="en-US" sz="4000" dirty="0" smtClean="0"/>
              <a:t>Using the ACR Appropriateness Criteria</a:t>
            </a:r>
            <a:br>
              <a:rPr lang="en-US" sz="4000" dirty="0" smtClean="0"/>
            </a:br>
            <a:r>
              <a:rPr lang="en-US" sz="4000" dirty="0" smtClean="0"/>
              <a:t>Jeffrey Hogg, M.D.</a:t>
            </a:r>
            <a:br>
              <a:rPr lang="en-US" sz="4000" dirty="0" smtClean="0"/>
            </a:br>
            <a:r>
              <a:rPr lang="en-US" sz="2800" dirty="0" smtClean="0"/>
              <a:t>West Virginia University Department of Radiology</a:t>
            </a:r>
            <a:r>
              <a:rPr lang="en-US" sz="4000" dirty="0" smtClean="0"/>
              <a:t/>
            </a:r>
            <a:br>
              <a:rPr lang="en-US" sz="4000" dirty="0" smtClean="0"/>
            </a:br>
            <a:endParaRPr lang="en-US" sz="4000" dirty="0"/>
          </a:p>
        </p:txBody>
      </p:sp>
      <p:sp>
        <p:nvSpPr>
          <p:cNvPr id="4" name="TextBox 3"/>
          <p:cNvSpPr txBox="1"/>
          <p:nvPr/>
        </p:nvSpPr>
        <p:spPr>
          <a:xfrm>
            <a:off x="1355542" y="1943127"/>
            <a:ext cx="7603107" cy="430887"/>
          </a:xfrm>
          <a:prstGeom prst="rect">
            <a:avLst/>
          </a:prstGeom>
          <a:noFill/>
        </p:spPr>
        <p:txBody>
          <a:bodyPr wrap="none" rtlCol="0">
            <a:spAutoFit/>
          </a:bodyPr>
          <a:lstStyle/>
          <a:p>
            <a:r>
              <a:rPr lang="en-US" dirty="0"/>
              <a:t> </a:t>
            </a:r>
            <a:r>
              <a:rPr lang="en-US" dirty="0" smtClean="0"/>
              <a:t>   </a:t>
            </a:r>
            <a:r>
              <a:rPr lang="en-US" sz="2200" dirty="0" smtClean="0"/>
              <a:t>A tutorial in the use of the ACR Appropriateness Criteria®</a:t>
            </a:r>
            <a:endParaRPr lang="en-US" sz="22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 descr="Screen Shot 2012-09-16 at 11.55.33 AM.png"/>
          <p:cNvPicPr>
            <a:picLocks noChangeAspect="1"/>
          </p:cNvPicPr>
          <p:nvPr/>
        </p:nvPicPr>
        <p:blipFill>
          <a:blip r:embed="rId4" cstate="screen"/>
          <a:srcRect/>
          <a:stretch>
            <a:fillRect/>
          </a:stretch>
        </p:blipFill>
        <p:spPr bwMode="auto">
          <a:xfrm>
            <a:off x="2091349" y="0"/>
            <a:ext cx="5069941" cy="6692858"/>
          </a:xfrm>
          <a:prstGeom prst="rect">
            <a:avLst/>
          </a:prstGeom>
          <a:noFill/>
          <a:ln w="9525">
            <a:noFill/>
            <a:miter lim="800000"/>
            <a:headEnd/>
            <a:tailEnd/>
          </a:ln>
        </p:spPr>
      </p:pic>
      <p:pic>
        <p:nvPicPr>
          <p:cNvPr id="3" name="PowerPoint Temp">
            <a:hlinkClick r:id="" action="ppaction://media"/>
          </p:cNvPr>
          <p:cNvPicPr>
            <a:picLocks noRot="1" noChangeAspect="1"/>
          </p:cNvPicPr>
          <p:nvPr>
            <a:wavAudioFile r:embed="rId1" name="PowerPoint Temp"/>
          </p:nvPr>
        </p:nvPicPr>
        <p:blipFill>
          <a:blip r:embed="rId5"/>
          <a:stretch>
            <a:fillRect/>
          </a:stretch>
        </p:blipFill>
        <p:spPr>
          <a:xfrm>
            <a:off x="8747125" y="6461125"/>
            <a:ext cx="244475" cy="244475"/>
          </a:xfrm>
          <a:prstGeom prst="rect">
            <a:avLst/>
          </a:prstGeom>
        </p:spPr>
      </p:pic>
    </p:spTree>
  </p:cSld>
  <p:clrMapOvr>
    <a:masterClrMapping/>
  </p:clrMapOvr>
  <p:transition advTm="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Content Placeholder 3" descr="Screen Shot 2012-09-21 at 2.56.22 PM.png"/>
          <p:cNvPicPr>
            <a:picLocks noGrp="1" noChangeAspect="1"/>
          </p:cNvPicPr>
          <p:nvPr>
            <p:ph idx="4294967295"/>
          </p:nvPr>
        </p:nvPicPr>
        <p:blipFill>
          <a:blip r:embed="rId5" cstate="screen"/>
          <a:srcRect/>
          <a:stretch>
            <a:fillRect/>
          </a:stretch>
        </p:blipFill>
        <p:spPr>
          <a:xfrm>
            <a:off x="60387" y="363957"/>
            <a:ext cx="8956864" cy="6091164"/>
          </a:xfrm>
        </p:spPr>
      </p:pic>
      <p:sp>
        <p:nvSpPr>
          <p:cNvPr id="5" name="Right Arrow 4"/>
          <p:cNvSpPr>
            <a:spLocks noChangeArrowheads="1"/>
          </p:cNvSpPr>
          <p:nvPr/>
        </p:nvSpPr>
        <p:spPr bwMode="auto">
          <a:xfrm>
            <a:off x="1066460" y="3604783"/>
            <a:ext cx="609600" cy="279400"/>
          </a:xfrm>
          <a:prstGeom prst="rightArrow">
            <a:avLst>
              <a:gd name="adj1" fmla="val 50000"/>
              <a:gd name="adj2" fmla="val 50000"/>
            </a:avLst>
          </a:prstGeom>
          <a:solidFill>
            <a:srgbClr val="FF0000"/>
          </a:solidFill>
          <a:ln w="9525">
            <a:solidFill>
              <a:srgbClr val="4A7EBB"/>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pic>
        <p:nvPicPr>
          <p:cNvPr id="4" name="PowerPoint Temp">
            <a:hlinkClick r:id="" action="ppaction://media"/>
          </p:cNvPr>
          <p:cNvPicPr>
            <a:picLocks noRot="1" noChangeAspect="1"/>
          </p:cNvPicPr>
          <p:nvPr>
            <a:wavAudioFile r:embed="rId2" name="PowerPoint Temp"/>
          </p:nvPr>
        </p:nvPicPr>
        <p:blipFill>
          <a:blip r:embed="rId6"/>
          <a:stretch>
            <a:fillRect/>
          </a:stretch>
        </p:blipFill>
        <p:spPr>
          <a:xfrm>
            <a:off x="8747125" y="6461125"/>
            <a:ext cx="244475" cy="244475"/>
          </a:xfrm>
          <a:prstGeom prst="rect">
            <a:avLst/>
          </a:prstGeom>
        </p:spPr>
      </p:pic>
    </p:spTree>
    <p:custDataLst>
      <p:tags r:id="rId1"/>
    </p:custDataLst>
  </p:cSld>
  <p:clrMapOvr>
    <a:masterClrMapping/>
  </p:clrMapOvr>
  <p:transition advTm="1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1" fill="hold" display="0">
                  <p:stCondLst>
                    <p:cond delay="indefinite"/>
                  </p:stCondLst>
                  <p:endCondLst>
                    <p:cond evt="onPrev" delay="0">
                      <p:tgtEl>
                        <p:sldTgt/>
                      </p:tgtEl>
                    </p:cond>
                    <p:cond evt="onStopAudio" delay="0">
                      <p:tgtEl>
                        <p:sldTgt/>
                      </p:tgtEl>
                    </p:cond>
                  </p:endCondLst>
                </p:cTn>
                <p:tgtEl>
                  <p:spTgt spid="4"/>
                </p:tgtEl>
              </p:cMediaNode>
            </p:audio>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descr="ChronicNeckPain.pdf"/>
          <p:cNvPicPr>
            <a:picLocks noChangeAspect="1"/>
          </p:cNvPicPr>
          <p:nvPr/>
        </p:nvPicPr>
        <p:blipFill>
          <a:blip r:embed="rId5" cstate="screen"/>
          <a:srcRect/>
          <a:stretch>
            <a:fillRect/>
          </a:stretch>
        </p:blipFill>
        <p:spPr bwMode="auto">
          <a:xfrm>
            <a:off x="1922463" y="0"/>
            <a:ext cx="5299075" cy="6858000"/>
          </a:xfrm>
          <a:prstGeom prst="rect">
            <a:avLst/>
          </a:prstGeom>
          <a:noFill/>
          <a:ln w="9525">
            <a:noFill/>
            <a:miter lim="800000"/>
            <a:headEnd/>
            <a:tailEnd/>
          </a:ln>
        </p:spPr>
      </p:pic>
      <p:sp>
        <p:nvSpPr>
          <p:cNvPr id="3" name="Left Arrow 2"/>
          <p:cNvSpPr>
            <a:spLocks noChangeArrowheads="1"/>
          </p:cNvSpPr>
          <p:nvPr/>
        </p:nvSpPr>
        <p:spPr bwMode="auto">
          <a:xfrm>
            <a:off x="6896100" y="139700"/>
            <a:ext cx="609600" cy="279400"/>
          </a:xfrm>
          <a:prstGeom prst="leftArrow">
            <a:avLst>
              <a:gd name="adj1" fmla="val 50000"/>
              <a:gd name="adj2" fmla="val 50000"/>
            </a:avLst>
          </a:prstGeom>
          <a:solidFill>
            <a:srgbClr val="FF0000"/>
          </a:solidFill>
          <a:ln w="9525">
            <a:solidFill>
              <a:srgbClr val="4A7EBB"/>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4" name="Right Arrow 3"/>
          <p:cNvSpPr>
            <a:spLocks noChangeArrowheads="1"/>
          </p:cNvSpPr>
          <p:nvPr/>
        </p:nvSpPr>
        <p:spPr bwMode="auto">
          <a:xfrm>
            <a:off x="1397000" y="444500"/>
            <a:ext cx="939800" cy="469900"/>
          </a:xfrm>
          <a:prstGeom prst="rightArrow">
            <a:avLst>
              <a:gd name="adj1" fmla="val 50000"/>
              <a:gd name="adj2" fmla="val 50000"/>
            </a:avLst>
          </a:prstGeom>
          <a:solidFill>
            <a:srgbClr val="FF0000"/>
          </a:solidFill>
          <a:ln w="9525">
            <a:solidFill>
              <a:srgbClr val="4A7EBB"/>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5" name="Right Arrow 4"/>
          <p:cNvSpPr>
            <a:spLocks noChangeArrowheads="1"/>
          </p:cNvSpPr>
          <p:nvPr/>
        </p:nvSpPr>
        <p:spPr bwMode="auto">
          <a:xfrm>
            <a:off x="1308100" y="673100"/>
            <a:ext cx="1054100" cy="431800"/>
          </a:xfrm>
          <a:prstGeom prst="rightArrow">
            <a:avLst>
              <a:gd name="adj1" fmla="val 50000"/>
              <a:gd name="adj2" fmla="val 49999"/>
            </a:avLst>
          </a:prstGeom>
          <a:solidFill>
            <a:srgbClr val="FF0000"/>
          </a:solidFill>
          <a:ln w="9525">
            <a:solidFill>
              <a:srgbClr val="4A7EBB"/>
            </a:solidFill>
            <a:miter lim="800000"/>
            <a:headEnd/>
            <a:tailEnd/>
          </a:ln>
          <a:effectLst>
            <a:outerShdw dist="23000" dir="5400000" rotWithShape="0">
              <a:srgbClr val="808080">
                <a:alpha val="34999"/>
              </a:srgbClr>
            </a:outerShdw>
          </a:effectLst>
        </p:spPr>
        <p:txBody>
          <a:bodyPr anchor="ctr"/>
          <a:lstStyle/>
          <a:p>
            <a:pPr algn="ctr">
              <a:defRPr/>
            </a:pPr>
            <a:endParaRPr lang="en-US" dirty="0">
              <a:solidFill>
                <a:srgbClr val="FF0000"/>
              </a:solidFill>
              <a:latin typeface="+mn-lt"/>
              <a:ea typeface="+mn-ea"/>
            </a:endParaRPr>
          </a:p>
        </p:txBody>
      </p:sp>
      <p:sp>
        <p:nvSpPr>
          <p:cNvPr id="6" name="Down Arrow 5"/>
          <p:cNvSpPr>
            <a:spLocks noChangeArrowheads="1"/>
          </p:cNvSpPr>
          <p:nvPr/>
        </p:nvSpPr>
        <p:spPr bwMode="auto">
          <a:xfrm>
            <a:off x="3175000" y="279400"/>
            <a:ext cx="304800" cy="647700"/>
          </a:xfrm>
          <a:prstGeom prst="downArrow">
            <a:avLst>
              <a:gd name="adj1" fmla="val 50000"/>
              <a:gd name="adj2" fmla="val 49997"/>
            </a:avLst>
          </a:prstGeom>
          <a:solidFill>
            <a:srgbClr val="FF0000"/>
          </a:solidFill>
          <a:ln w="9525">
            <a:solidFill>
              <a:srgbClr val="4A7EBB"/>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7" name="Down Arrow 6"/>
          <p:cNvSpPr>
            <a:spLocks noChangeArrowheads="1"/>
          </p:cNvSpPr>
          <p:nvPr/>
        </p:nvSpPr>
        <p:spPr bwMode="auto">
          <a:xfrm>
            <a:off x="4114800" y="254000"/>
            <a:ext cx="355600" cy="698500"/>
          </a:xfrm>
          <a:prstGeom prst="downArrow">
            <a:avLst>
              <a:gd name="adj1" fmla="val 50000"/>
              <a:gd name="adj2" fmla="val 49998"/>
            </a:avLst>
          </a:prstGeom>
          <a:solidFill>
            <a:srgbClr val="FF0000"/>
          </a:solidFill>
          <a:ln w="9525">
            <a:solidFill>
              <a:srgbClr val="4A7EBB"/>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8" name="Right Arrow 7"/>
          <p:cNvSpPr>
            <a:spLocks noChangeArrowheads="1"/>
          </p:cNvSpPr>
          <p:nvPr/>
        </p:nvSpPr>
        <p:spPr bwMode="auto">
          <a:xfrm>
            <a:off x="1562100" y="2882900"/>
            <a:ext cx="812800" cy="393700"/>
          </a:xfrm>
          <a:prstGeom prst="rightArrow">
            <a:avLst>
              <a:gd name="adj1" fmla="val 50000"/>
              <a:gd name="adj2" fmla="val 49998"/>
            </a:avLst>
          </a:prstGeom>
          <a:solidFill>
            <a:srgbClr val="FF0000"/>
          </a:solidFill>
          <a:ln w="9525">
            <a:solidFill>
              <a:srgbClr val="4A7EBB"/>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9" name="Down Arrow 8"/>
          <p:cNvSpPr>
            <a:spLocks noChangeArrowheads="1"/>
          </p:cNvSpPr>
          <p:nvPr/>
        </p:nvSpPr>
        <p:spPr bwMode="auto">
          <a:xfrm>
            <a:off x="5245100" y="304800"/>
            <a:ext cx="444500" cy="647700"/>
          </a:xfrm>
          <a:prstGeom prst="downArrow">
            <a:avLst>
              <a:gd name="adj1" fmla="val 50000"/>
              <a:gd name="adj2" fmla="val 50002"/>
            </a:avLst>
          </a:prstGeom>
          <a:solidFill>
            <a:srgbClr val="FF0000"/>
          </a:solidFill>
          <a:ln w="9525">
            <a:solidFill>
              <a:srgbClr val="4A7EBB"/>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0" name="Down Arrow 9"/>
          <p:cNvSpPr>
            <a:spLocks noChangeArrowheads="1"/>
          </p:cNvSpPr>
          <p:nvPr/>
        </p:nvSpPr>
        <p:spPr bwMode="auto">
          <a:xfrm>
            <a:off x="6261100" y="279400"/>
            <a:ext cx="444500" cy="673100"/>
          </a:xfrm>
          <a:prstGeom prst="downArrow">
            <a:avLst>
              <a:gd name="adj1" fmla="val 50000"/>
              <a:gd name="adj2" fmla="val 49999"/>
            </a:avLst>
          </a:prstGeom>
          <a:solidFill>
            <a:srgbClr val="FF0000"/>
          </a:solidFill>
          <a:ln w="9525">
            <a:solidFill>
              <a:srgbClr val="4A7EBB"/>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pic>
        <p:nvPicPr>
          <p:cNvPr id="11" name="PowerPoint Temp">
            <a:hlinkClick r:id="" action="ppaction://media"/>
          </p:cNvPr>
          <p:cNvPicPr>
            <a:picLocks noRot="1" noChangeAspect="1"/>
          </p:cNvPicPr>
          <p:nvPr>
            <a:wavAudioFile r:embed="rId2" name="PowerPoint Temp"/>
          </p:nvPr>
        </p:nvPicPr>
        <p:blipFill>
          <a:blip r:embed="rId6"/>
          <a:stretch>
            <a:fillRect/>
          </a:stretch>
        </p:blipFill>
        <p:spPr>
          <a:xfrm>
            <a:off x="8747125" y="6461125"/>
            <a:ext cx="244475" cy="244475"/>
          </a:xfrm>
          <a:prstGeom prst="rect">
            <a:avLst/>
          </a:prstGeom>
        </p:spPr>
      </p:pic>
    </p:spTree>
    <p:custDataLst>
      <p:tags r:id="rId1"/>
    </p:custDataLst>
  </p:cSld>
  <p:clrMapOvr>
    <a:masterClrMapping/>
  </p:clrMapOvr>
  <p:transition advTm="7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3"/>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4"/>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5"/>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6"/>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7"/>
                                        </p:tgtEl>
                                        <p:attrNameLst>
                                          <p:attrName>style.visibility</p:attrName>
                                        </p:attrNameLst>
                                      </p:cBhvr>
                                      <p:to>
                                        <p:strVal val="hidden"/>
                                      </p:to>
                                    </p:set>
                                  </p:childTnLst>
                                </p:cTn>
                              </p:par>
                              <p:par>
                                <p:cTn id="39" presetID="1"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8"/>
                                        </p:tgtEl>
                                        <p:attrNameLst>
                                          <p:attrName>style.visibility</p:attrName>
                                        </p:attrNameLst>
                                      </p:cBhvr>
                                      <p:to>
                                        <p:strVal val="hidden"/>
                                      </p:to>
                                    </p:set>
                                  </p:childTnLst>
                                </p:cTn>
                              </p:par>
                              <p:par>
                                <p:cTn id="45" presetID="1" presetClass="entr" presetSubtype="0"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9"/>
                                        </p:tgtEl>
                                        <p:attrNameLst>
                                          <p:attrName>style.visibility</p:attrName>
                                        </p:attrNameLst>
                                      </p:cBhvr>
                                      <p:to>
                                        <p:strVal val="hidden"/>
                                      </p:to>
                                    </p:set>
                                  </p:childTnLst>
                                </p:cTn>
                              </p:par>
                              <p:par>
                                <p:cTn id="51" presetID="1" presetClass="entr" presetSubtype="0" fill="hold" grpId="0" nodeType="withEffect">
                                  <p:stCondLst>
                                    <p:cond delay="0"/>
                                  </p:stCondLst>
                                  <p:childTnLst>
                                    <p:set>
                                      <p:cBhvr>
                                        <p:cTn id="5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53" fill="hold" display="0">
                  <p:stCondLst>
                    <p:cond delay="indefinite"/>
                  </p:stCondLst>
                  <p:endCondLst>
                    <p:cond evt="onPrev" delay="0">
                      <p:tgtEl>
                        <p:sldTgt/>
                      </p:tgtEl>
                    </p:cond>
                    <p:cond evt="onStopAudio" delay="0">
                      <p:tgtEl>
                        <p:sldTgt/>
                      </p:tgtEl>
                    </p:cond>
                  </p:endCondLst>
                </p:cTn>
                <p:tgtEl>
                  <p:spTgt spid="11"/>
                </p:tgtEl>
              </p:cMediaNode>
            </p:audio>
          </p:childTnLst>
        </p:cTn>
      </p:par>
    </p:tnLst>
    <p:bldLst>
      <p:bldP spid="3" grpId="0" animBg="1"/>
      <p:bldP spid="3" grpId="1" animBg="1"/>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4" descr="ChronicNeckPain.pdf"/>
          <p:cNvPicPr>
            <a:picLocks noChangeAspect="1"/>
          </p:cNvPicPr>
          <p:nvPr/>
        </p:nvPicPr>
        <p:blipFill>
          <a:blip r:embed="rId5" cstate="screen"/>
          <a:srcRect l="3984"/>
          <a:stretch>
            <a:fillRect/>
          </a:stretch>
        </p:blipFill>
        <p:spPr bwMode="auto">
          <a:xfrm>
            <a:off x="0" y="279400"/>
            <a:ext cx="9182100" cy="6604000"/>
          </a:xfrm>
          <a:prstGeom prst="rect">
            <a:avLst/>
          </a:prstGeom>
          <a:noFill/>
          <a:ln w="9525">
            <a:noFill/>
            <a:miter lim="800000"/>
            <a:headEnd/>
            <a:tailEnd/>
          </a:ln>
        </p:spPr>
      </p:pic>
      <p:sp>
        <p:nvSpPr>
          <p:cNvPr id="3" name="Frame 2"/>
          <p:cNvSpPr>
            <a:spLocks noChangeArrowheads="1"/>
          </p:cNvSpPr>
          <p:nvPr/>
        </p:nvSpPr>
        <p:spPr bwMode="auto">
          <a:xfrm>
            <a:off x="0" y="1841500"/>
            <a:ext cx="7835900" cy="406400"/>
          </a:xfrm>
          <a:custGeom>
            <a:avLst/>
            <a:gdLst>
              <a:gd name="T0" fmla="*/ 3917950 w 7835900"/>
              <a:gd name="T1" fmla="*/ 0 h 406400"/>
              <a:gd name="T2" fmla="*/ 0 w 7835900"/>
              <a:gd name="T3" fmla="*/ 203200 h 406400"/>
              <a:gd name="T4" fmla="*/ 3917950 w 7835900"/>
              <a:gd name="T5" fmla="*/ 406400 h 406400"/>
              <a:gd name="T6" fmla="*/ 7835900 w 7835900"/>
              <a:gd name="T7" fmla="*/ 203200 h 406400"/>
              <a:gd name="T8" fmla="*/ 3 60000 65536"/>
              <a:gd name="T9" fmla="*/ 2 60000 65536"/>
              <a:gd name="T10" fmla="*/ 1 60000 65536"/>
              <a:gd name="T11" fmla="*/ 0 60000 65536"/>
              <a:gd name="T12" fmla="*/ 50800 w 7835900"/>
              <a:gd name="T13" fmla="*/ 50800 h 406400"/>
              <a:gd name="T14" fmla="*/ 7785100 w 7835900"/>
              <a:gd name="T15" fmla="*/ 355600 h 406400"/>
            </a:gdLst>
            <a:ahLst/>
            <a:cxnLst>
              <a:cxn ang="T8">
                <a:pos x="T0" y="T1"/>
              </a:cxn>
              <a:cxn ang="T9">
                <a:pos x="T2" y="T3"/>
              </a:cxn>
              <a:cxn ang="T10">
                <a:pos x="T4" y="T5"/>
              </a:cxn>
              <a:cxn ang="T11">
                <a:pos x="T6" y="T7"/>
              </a:cxn>
            </a:cxnLst>
            <a:rect l="T12" t="T13" r="T14" b="T15"/>
            <a:pathLst>
              <a:path w="7835900" h="406400">
                <a:moveTo>
                  <a:pt x="0" y="0"/>
                </a:moveTo>
                <a:lnTo>
                  <a:pt x="7835900" y="0"/>
                </a:lnTo>
                <a:lnTo>
                  <a:pt x="7835900" y="406400"/>
                </a:lnTo>
                <a:lnTo>
                  <a:pt x="0" y="406400"/>
                </a:lnTo>
                <a:close/>
                <a:moveTo>
                  <a:pt x="50800" y="50800"/>
                </a:moveTo>
                <a:lnTo>
                  <a:pt x="50800" y="355600"/>
                </a:lnTo>
                <a:lnTo>
                  <a:pt x="7785100" y="355600"/>
                </a:lnTo>
                <a:lnTo>
                  <a:pt x="7785100" y="50800"/>
                </a:lnTo>
                <a:close/>
              </a:path>
            </a:pathLst>
          </a:custGeom>
          <a:solidFill>
            <a:srgbClr val="FF0000"/>
          </a:solidFill>
          <a:ln w="9525">
            <a:solidFill>
              <a:srgbClr val="4A7EBB"/>
            </a:solidFill>
            <a:miter lim="800000"/>
            <a:headEnd/>
            <a:tailEnd/>
          </a:ln>
          <a:effectLst>
            <a:outerShdw dist="23000" dir="5400000" rotWithShape="0">
              <a:srgbClr val="808080">
                <a:alpha val="34999"/>
              </a:srgbClr>
            </a:outerShdw>
          </a:effectLst>
        </p:spPr>
        <p:txBody>
          <a:bodyPr anchor="ctr"/>
          <a:lstStyle/>
          <a:p>
            <a:pPr algn="ctr">
              <a:defRPr/>
            </a:pPr>
            <a:endParaRPr lang="en-US">
              <a:latin typeface="+mn-lt"/>
              <a:ea typeface="+mn-ea"/>
            </a:endParaRPr>
          </a:p>
        </p:txBody>
      </p:sp>
      <p:sp>
        <p:nvSpPr>
          <p:cNvPr id="4" name="Frame 2"/>
          <p:cNvSpPr>
            <a:spLocks noChangeArrowheads="1"/>
          </p:cNvSpPr>
          <p:nvPr/>
        </p:nvSpPr>
        <p:spPr bwMode="auto">
          <a:xfrm>
            <a:off x="3746500" y="2641600"/>
            <a:ext cx="520700" cy="406400"/>
          </a:xfrm>
          <a:custGeom>
            <a:avLst/>
            <a:gdLst>
              <a:gd name="T0" fmla="*/ 260350 w 520700"/>
              <a:gd name="T1" fmla="*/ 0 h 406400"/>
              <a:gd name="T2" fmla="*/ 0 w 520700"/>
              <a:gd name="T3" fmla="*/ 203200 h 406400"/>
              <a:gd name="T4" fmla="*/ 260350 w 520700"/>
              <a:gd name="T5" fmla="*/ 406400 h 406400"/>
              <a:gd name="T6" fmla="*/ 520700 w 520700"/>
              <a:gd name="T7" fmla="*/ 203200 h 406400"/>
              <a:gd name="T8" fmla="*/ 3 60000 65536"/>
              <a:gd name="T9" fmla="*/ 2 60000 65536"/>
              <a:gd name="T10" fmla="*/ 1 60000 65536"/>
              <a:gd name="T11" fmla="*/ 0 60000 65536"/>
              <a:gd name="T12" fmla="*/ 50800 w 520700"/>
              <a:gd name="T13" fmla="*/ 50800 h 406400"/>
              <a:gd name="T14" fmla="*/ 469900 w 520700"/>
              <a:gd name="T15" fmla="*/ 355600 h 406400"/>
            </a:gdLst>
            <a:ahLst/>
            <a:cxnLst>
              <a:cxn ang="T8">
                <a:pos x="T0" y="T1"/>
              </a:cxn>
              <a:cxn ang="T9">
                <a:pos x="T2" y="T3"/>
              </a:cxn>
              <a:cxn ang="T10">
                <a:pos x="T4" y="T5"/>
              </a:cxn>
              <a:cxn ang="T11">
                <a:pos x="T6" y="T7"/>
              </a:cxn>
            </a:cxnLst>
            <a:rect l="T12" t="T13" r="T14" b="T15"/>
            <a:pathLst>
              <a:path w="520700" h="406400">
                <a:moveTo>
                  <a:pt x="0" y="0"/>
                </a:moveTo>
                <a:lnTo>
                  <a:pt x="520700" y="0"/>
                </a:lnTo>
                <a:lnTo>
                  <a:pt x="520700" y="406400"/>
                </a:lnTo>
                <a:lnTo>
                  <a:pt x="0" y="406400"/>
                </a:lnTo>
                <a:close/>
                <a:moveTo>
                  <a:pt x="50800" y="50800"/>
                </a:moveTo>
                <a:lnTo>
                  <a:pt x="50800" y="355600"/>
                </a:lnTo>
                <a:lnTo>
                  <a:pt x="469900" y="355600"/>
                </a:lnTo>
                <a:lnTo>
                  <a:pt x="469900" y="50800"/>
                </a:lnTo>
                <a:close/>
              </a:path>
            </a:pathLst>
          </a:custGeom>
          <a:solidFill>
            <a:srgbClr val="FF0000"/>
          </a:solidFill>
          <a:ln w="9525">
            <a:solidFill>
              <a:srgbClr val="4A7EBB"/>
            </a:solidFill>
            <a:miter lim="800000"/>
            <a:headEnd/>
            <a:tailEnd/>
          </a:ln>
          <a:effectLst>
            <a:outerShdw dist="23000" dir="5400000" rotWithShape="0">
              <a:srgbClr val="808080">
                <a:alpha val="34999"/>
              </a:srgbClr>
            </a:outerShdw>
          </a:effectLst>
        </p:spPr>
        <p:txBody>
          <a:bodyPr anchor="ctr"/>
          <a:lstStyle/>
          <a:p>
            <a:pPr algn="ctr">
              <a:defRPr/>
            </a:pPr>
            <a:endParaRPr lang="en-US">
              <a:latin typeface="+mn-lt"/>
              <a:ea typeface="+mn-ea"/>
            </a:endParaRPr>
          </a:p>
        </p:txBody>
      </p:sp>
      <p:sp>
        <p:nvSpPr>
          <p:cNvPr id="5" name="Frame 2"/>
          <p:cNvSpPr>
            <a:spLocks noChangeArrowheads="1"/>
          </p:cNvSpPr>
          <p:nvPr/>
        </p:nvSpPr>
        <p:spPr bwMode="auto">
          <a:xfrm>
            <a:off x="4572000" y="2641600"/>
            <a:ext cx="3086100" cy="406400"/>
          </a:xfrm>
          <a:custGeom>
            <a:avLst/>
            <a:gdLst>
              <a:gd name="T0" fmla="*/ 1543050 w 3086100"/>
              <a:gd name="T1" fmla="*/ 0 h 406400"/>
              <a:gd name="T2" fmla="*/ 0 w 3086100"/>
              <a:gd name="T3" fmla="*/ 203200 h 406400"/>
              <a:gd name="T4" fmla="*/ 1543050 w 3086100"/>
              <a:gd name="T5" fmla="*/ 406400 h 406400"/>
              <a:gd name="T6" fmla="*/ 3086100 w 3086100"/>
              <a:gd name="T7" fmla="*/ 203200 h 406400"/>
              <a:gd name="T8" fmla="*/ 3 60000 65536"/>
              <a:gd name="T9" fmla="*/ 2 60000 65536"/>
              <a:gd name="T10" fmla="*/ 1 60000 65536"/>
              <a:gd name="T11" fmla="*/ 0 60000 65536"/>
              <a:gd name="T12" fmla="*/ 50800 w 3086100"/>
              <a:gd name="T13" fmla="*/ 50800 h 406400"/>
              <a:gd name="T14" fmla="*/ 3035300 w 3086100"/>
              <a:gd name="T15" fmla="*/ 355600 h 406400"/>
            </a:gdLst>
            <a:ahLst/>
            <a:cxnLst>
              <a:cxn ang="T8">
                <a:pos x="T0" y="T1"/>
              </a:cxn>
              <a:cxn ang="T9">
                <a:pos x="T2" y="T3"/>
              </a:cxn>
              <a:cxn ang="T10">
                <a:pos x="T4" y="T5"/>
              </a:cxn>
              <a:cxn ang="T11">
                <a:pos x="T6" y="T7"/>
              </a:cxn>
            </a:cxnLst>
            <a:rect l="T12" t="T13" r="T14" b="T15"/>
            <a:pathLst>
              <a:path w="3086100" h="406400">
                <a:moveTo>
                  <a:pt x="0" y="0"/>
                </a:moveTo>
                <a:lnTo>
                  <a:pt x="3086100" y="0"/>
                </a:lnTo>
                <a:lnTo>
                  <a:pt x="3086100" y="406400"/>
                </a:lnTo>
                <a:lnTo>
                  <a:pt x="0" y="406400"/>
                </a:lnTo>
                <a:close/>
                <a:moveTo>
                  <a:pt x="50800" y="50800"/>
                </a:moveTo>
                <a:lnTo>
                  <a:pt x="50800" y="355600"/>
                </a:lnTo>
                <a:lnTo>
                  <a:pt x="3035300" y="355600"/>
                </a:lnTo>
                <a:lnTo>
                  <a:pt x="3035300" y="50800"/>
                </a:lnTo>
                <a:close/>
              </a:path>
            </a:pathLst>
          </a:custGeom>
          <a:solidFill>
            <a:srgbClr val="FF0000"/>
          </a:solidFill>
          <a:ln w="9525">
            <a:solidFill>
              <a:srgbClr val="4A7EBB"/>
            </a:solidFill>
            <a:miter lim="800000"/>
            <a:headEnd/>
            <a:tailEnd/>
          </a:ln>
          <a:effectLst>
            <a:outerShdw dist="23000" dir="5400000" rotWithShape="0">
              <a:srgbClr val="808080">
                <a:alpha val="34999"/>
              </a:srgbClr>
            </a:outerShdw>
          </a:effectLst>
        </p:spPr>
        <p:txBody>
          <a:bodyPr anchor="ctr"/>
          <a:lstStyle/>
          <a:p>
            <a:pPr algn="ctr">
              <a:defRPr/>
            </a:pPr>
            <a:endParaRPr lang="en-US">
              <a:latin typeface="+mn-lt"/>
              <a:ea typeface="+mn-ea"/>
            </a:endParaRPr>
          </a:p>
        </p:txBody>
      </p:sp>
      <p:pic>
        <p:nvPicPr>
          <p:cNvPr id="6" name="PowerPoint Temp">
            <a:hlinkClick r:id="" action="ppaction://media"/>
          </p:cNvPr>
          <p:cNvPicPr>
            <a:picLocks noRot="1" noChangeAspect="1"/>
          </p:cNvPicPr>
          <p:nvPr>
            <a:wavAudioFile r:embed="rId2" name="PowerPoint Temp"/>
          </p:nvPr>
        </p:nvPicPr>
        <p:blipFill>
          <a:blip r:embed="rId6"/>
          <a:stretch>
            <a:fillRect/>
          </a:stretch>
        </p:blipFill>
        <p:spPr>
          <a:xfrm>
            <a:off x="8747125" y="6461125"/>
            <a:ext cx="244475" cy="244475"/>
          </a:xfrm>
          <a:prstGeom prst="rect">
            <a:avLst/>
          </a:prstGeom>
        </p:spPr>
      </p:pic>
    </p:spTree>
    <p:custDataLst>
      <p:tags r:id="rId1"/>
    </p:custDataLst>
  </p:cSld>
  <p:clrMapOvr>
    <a:masterClrMapping/>
  </p:clrMapOvr>
  <p:transition advTm="3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3"/>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4"/>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3" fill="hold" display="0">
                  <p:stCondLst>
                    <p:cond delay="indefinite"/>
                  </p:stCondLst>
                  <p:endCondLst>
                    <p:cond evt="onPrev" delay="0">
                      <p:tgtEl>
                        <p:sldTgt/>
                      </p:tgtEl>
                    </p:cond>
                    <p:cond evt="onStopAudio" delay="0">
                      <p:tgtEl>
                        <p:sldTgt/>
                      </p:tgtEl>
                    </p:cond>
                  </p:endCondLst>
                </p:cTn>
                <p:tgtEl>
                  <p:spTgt spid="6"/>
                </p:tgtEl>
              </p:cMediaNode>
            </p:audio>
          </p:childTnLst>
        </p:cTn>
      </p:par>
    </p:tnLst>
    <p:bldLst>
      <p:bldP spid="3" grpId="0" animBg="1"/>
      <p:bldP spid="3" grpId="1" animBg="1"/>
      <p:bldP spid="4" grpId="0" animBg="1"/>
      <p:bldP spid="4" grpId="1"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1" descr="ChronicNeckPain.pdf"/>
          <p:cNvPicPr>
            <a:picLocks noChangeAspect="1"/>
          </p:cNvPicPr>
          <p:nvPr/>
        </p:nvPicPr>
        <p:blipFill>
          <a:blip r:embed="rId4" cstate="screen"/>
          <a:srcRect/>
          <a:stretch>
            <a:fillRect/>
          </a:stretch>
        </p:blipFill>
        <p:spPr bwMode="auto">
          <a:xfrm>
            <a:off x="-228600" y="0"/>
            <a:ext cx="9426575" cy="5630863"/>
          </a:xfrm>
          <a:prstGeom prst="rect">
            <a:avLst/>
          </a:prstGeom>
          <a:noFill/>
          <a:ln w="9525">
            <a:noFill/>
            <a:miter lim="800000"/>
            <a:headEnd/>
            <a:tailEnd/>
          </a:ln>
        </p:spPr>
      </p:pic>
      <p:sp>
        <p:nvSpPr>
          <p:cNvPr id="3" name="Frame 2"/>
          <p:cNvSpPr>
            <a:spLocks noChangeArrowheads="1"/>
          </p:cNvSpPr>
          <p:nvPr/>
        </p:nvSpPr>
        <p:spPr bwMode="auto">
          <a:xfrm>
            <a:off x="190500" y="850900"/>
            <a:ext cx="7327900" cy="381000"/>
          </a:xfrm>
          <a:custGeom>
            <a:avLst/>
            <a:gdLst>
              <a:gd name="T0" fmla="*/ 3663950 w 7327900"/>
              <a:gd name="T1" fmla="*/ 0 h 381000"/>
              <a:gd name="T2" fmla="*/ 0 w 7327900"/>
              <a:gd name="T3" fmla="*/ 190500 h 381000"/>
              <a:gd name="T4" fmla="*/ 3663950 w 7327900"/>
              <a:gd name="T5" fmla="*/ 381000 h 381000"/>
              <a:gd name="T6" fmla="*/ 7327900 w 7327900"/>
              <a:gd name="T7" fmla="*/ 190500 h 381000"/>
              <a:gd name="T8" fmla="*/ 3 60000 65536"/>
              <a:gd name="T9" fmla="*/ 2 60000 65536"/>
              <a:gd name="T10" fmla="*/ 1 60000 65536"/>
              <a:gd name="T11" fmla="*/ 0 60000 65536"/>
              <a:gd name="T12" fmla="*/ 47625 w 7327900"/>
              <a:gd name="T13" fmla="*/ 47625 h 381000"/>
              <a:gd name="T14" fmla="*/ 7280275 w 7327900"/>
              <a:gd name="T15" fmla="*/ 333375 h 381000"/>
            </a:gdLst>
            <a:ahLst/>
            <a:cxnLst>
              <a:cxn ang="T8">
                <a:pos x="T0" y="T1"/>
              </a:cxn>
              <a:cxn ang="T9">
                <a:pos x="T2" y="T3"/>
              </a:cxn>
              <a:cxn ang="T10">
                <a:pos x="T4" y="T5"/>
              </a:cxn>
              <a:cxn ang="T11">
                <a:pos x="T6" y="T7"/>
              </a:cxn>
            </a:cxnLst>
            <a:rect l="T12" t="T13" r="T14" b="T15"/>
            <a:pathLst>
              <a:path w="7327900" h="381000">
                <a:moveTo>
                  <a:pt x="0" y="0"/>
                </a:moveTo>
                <a:lnTo>
                  <a:pt x="7327900" y="0"/>
                </a:lnTo>
                <a:lnTo>
                  <a:pt x="7327900" y="381000"/>
                </a:lnTo>
                <a:lnTo>
                  <a:pt x="0" y="381000"/>
                </a:lnTo>
                <a:close/>
                <a:moveTo>
                  <a:pt x="47625" y="47625"/>
                </a:moveTo>
                <a:lnTo>
                  <a:pt x="47625" y="333375"/>
                </a:lnTo>
                <a:lnTo>
                  <a:pt x="7280275" y="333375"/>
                </a:lnTo>
                <a:lnTo>
                  <a:pt x="7280275" y="47625"/>
                </a:lnTo>
                <a:close/>
              </a:path>
            </a:pathLst>
          </a:custGeom>
          <a:solidFill>
            <a:srgbClr val="FF0000"/>
          </a:solidFill>
          <a:ln w="9525">
            <a:solidFill>
              <a:srgbClr val="4A7EBB"/>
            </a:solidFill>
            <a:miter lim="800000"/>
            <a:headEnd/>
            <a:tailEnd/>
          </a:ln>
          <a:effectLst>
            <a:outerShdw dist="23000" dir="5400000" rotWithShape="0">
              <a:srgbClr val="808080">
                <a:alpha val="34999"/>
              </a:srgbClr>
            </a:outerShdw>
          </a:effectLst>
        </p:spPr>
        <p:txBody>
          <a:bodyPr anchor="ctr"/>
          <a:lstStyle/>
          <a:p>
            <a:pPr algn="ctr">
              <a:defRPr/>
            </a:pPr>
            <a:endParaRPr lang="en-US">
              <a:latin typeface="+mn-lt"/>
              <a:ea typeface="+mn-ea"/>
            </a:endParaRPr>
          </a:p>
        </p:txBody>
      </p:sp>
      <p:pic>
        <p:nvPicPr>
          <p:cNvPr id="4" name="PowerPoint Temp">
            <a:hlinkClick r:id="" action="ppaction://media"/>
          </p:cNvPr>
          <p:cNvPicPr>
            <a:picLocks noRot="1" noChangeAspect="1"/>
          </p:cNvPicPr>
          <p:nvPr>
            <a:wavAudioFile r:embed="rId1" name="PowerPoint Temp"/>
          </p:nvPr>
        </p:nvPicPr>
        <p:blipFill>
          <a:blip r:embed="rId5"/>
          <a:stretch>
            <a:fillRect/>
          </a:stretch>
        </p:blipFill>
        <p:spPr>
          <a:xfrm>
            <a:off x="8747125" y="6461125"/>
            <a:ext cx="244475" cy="244475"/>
          </a:xfrm>
          <a:prstGeom prst="rect">
            <a:avLst/>
          </a:prstGeom>
        </p:spPr>
      </p:pic>
    </p:spTree>
  </p:cSld>
  <p:clrMapOvr>
    <a:masterClrMapping/>
  </p:clrMapOvr>
  <p:transition advTm="2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1" descr="ChronicNeckPain.pdf"/>
          <p:cNvPicPr>
            <a:picLocks noChangeAspect="1"/>
          </p:cNvPicPr>
          <p:nvPr/>
        </p:nvPicPr>
        <p:blipFill>
          <a:blip r:embed="rId4" cstate="screen"/>
          <a:srcRect/>
          <a:stretch>
            <a:fillRect/>
          </a:stretch>
        </p:blipFill>
        <p:spPr bwMode="auto">
          <a:xfrm>
            <a:off x="-228600" y="0"/>
            <a:ext cx="9426575" cy="5630863"/>
          </a:xfrm>
          <a:prstGeom prst="rect">
            <a:avLst/>
          </a:prstGeom>
          <a:noFill/>
          <a:ln w="9525">
            <a:noFill/>
            <a:miter lim="800000"/>
            <a:headEnd/>
            <a:tailEnd/>
          </a:ln>
        </p:spPr>
      </p:pic>
      <p:sp>
        <p:nvSpPr>
          <p:cNvPr id="4" name="Frame 3"/>
          <p:cNvSpPr>
            <a:spLocks noChangeArrowheads="1"/>
          </p:cNvSpPr>
          <p:nvPr/>
        </p:nvSpPr>
        <p:spPr bwMode="auto">
          <a:xfrm>
            <a:off x="3911600" y="1651000"/>
            <a:ext cx="393700" cy="393700"/>
          </a:xfrm>
          <a:custGeom>
            <a:avLst/>
            <a:gdLst>
              <a:gd name="T0" fmla="*/ 196850 w 393700"/>
              <a:gd name="T1" fmla="*/ 0 h 393700"/>
              <a:gd name="T2" fmla="*/ 0 w 393700"/>
              <a:gd name="T3" fmla="*/ 196850 h 393700"/>
              <a:gd name="T4" fmla="*/ 196850 w 393700"/>
              <a:gd name="T5" fmla="*/ 393700 h 393700"/>
              <a:gd name="T6" fmla="*/ 393700 w 393700"/>
              <a:gd name="T7" fmla="*/ 196850 h 393700"/>
              <a:gd name="T8" fmla="*/ 3 60000 65536"/>
              <a:gd name="T9" fmla="*/ 2 60000 65536"/>
              <a:gd name="T10" fmla="*/ 1 60000 65536"/>
              <a:gd name="T11" fmla="*/ 0 60000 65536"/>
              <a:gd name="T12" fmla="*/ 49213 w 393700"/>
              <a:gd name="T13" fmla="*/ 49213 h 393700"/>
              <a:gd name="T14" fmla="*/ 344488 w 393700"/>
              <a:gd name="T15" fmla="*/ 344488 h 393700"/>
            </a:gdLst>
            <a:ahLst/>
            <a:cxnLst>
              <a:cxn ang="T8">
                <a:pos x="T0" y="T1"/>
              </a:cxn>
              <a:cxn ang="T9">
                <a:pos x="T2" y="T3"/>
              </a:cxn>
              <a:cxn ang="T10">
                <a:pos x="T4" y="T5"/>
              </a:cxn>
              <a:cxn ang="T11">
                <a:pos x="T6" y="T7"/>
              </a:cxn>
            </a:cxnLst>
            <a:rect l="T12" t="T13" r="T14" b="T15"/>
            <a:pathLst>
              <a:path w="393700" h="393700">
                <a:moveTo>
                  <a:pt x="0" y="0"/>
                </a:moveTo>
                <a:lnTo>
                  <a:pt x="393700" y="0"/>
                </a:lnTo>
                <a:lnTo>
                  <a:pt x="393700" y="393700"/>
                </a:lnTo>
                <a:lnTo>
                  <a:pt x="0" y="393700"/>
                </a:lnTo>
                <a:close/>
                <a:moveTo>
                  <a:pt x="49213" y="49213"/>
                </a:moveTo>
                <a:lnTo>
                  <a:pt x="49213" y="344488"/>
                </a:lnTo>
                <a:lnTo>
                  <a:pt x="344488" y="344488"/>
                </a:lnTo>
                <a:lnTo>
                  <a:pt x="344488" y="49213"/>
                </a:lnTo>
                <a:close/>
              </a:path>
            </a:pathLst>
          </a:custGeom>
          <a:solidFill>
            <a:srgbClr val="FF0000"/>
          </a:solidFill>
          <a:ln w="9525">
            <a:solidFill>
              <a:srgbClr val="4A7EBB"/>
            </a:solidFill>
            <a:miter lim="800000"/>
            <a:headEnd/>
            <a:tailEnd/>
          </a:ln>
          <a:effectLst>
            <a:outerShdw dist="23000" dir="5400000" rotWithShape="0">
              <a:srgbClr val="808080">
                <a:alpha val="34999"/>
              </a:srgbClr>
            </a:outerShdw>
          </a:effectLst>
        </p:spPr>
        <p:txBody>
          <a:bodyPr anchor="ctr"/>
          <a:lstStyle/>
          <a:p>
            <a:pPr algn="ctr">
              <a:defRPr/>
            </a:pPr>
            <a:endParaRPr lang="en-US">
              <a:latin typeface="+mn-lt"/>
              <a:ea typeface="+mn-ea"/>
            </a:endParaRPr>
          </a:p>
        </p:txBody>
      </p:sp>
      <p:pic>
        <p:nvPicPr>
          <p:cNvPr id="5" name="PowerPoint Temp">
            <a:hlinkClick r:id="" action="ppaction://media"/>
          </p:cNvPr>
          <p:cNvPicPr>
            <a:picLocks noRot="1" noChangeAspect="1"/>
          </p:cNvPicPr>
          <p:nvPr>
            <a:wavAudioFile r:embed="rId1" name="PowerPoint Temp"/>
          </p:nvPr>
        </p:nvPicPr>
        <p:blipFill>
          <a:blip r:embed="rId5"/>
          <a:stretch>
            <a:fillRect/>
          </a:stretch>
        </p:blipFill>
        <p:spPr>
          <a:xfrm>
            <a:off x="8747125" y="6461125"/>
            <a:ext cx="244475" cy="244475"/>
          </a:xfrm>
          <a:prstGeom prst="rect">
            <a:avLst/>
          </a:prstGeom>
        </p:spPr>
      </p:pic>
    </p:spTree>
  </p:cSld>
  <p:clrMapOvr>
    <a:masterClrMapping/>
  </p:clrMapOvr>
  <p:transition advTm="1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1" descr="ChronicNeckPain.pdf"/>
          <p:cNvPicPr>
            <a:picLocks noChangeAspect="1"/>
          </p:cNvPicPr>
          <p:nvPr/>
        </p:nvPicPr>
        <p:blipFill>
          <a:blip r:embed="rId4" cstate="screen"/>
          <a:srcRect/>
          <a:stretch>
            <a:fillRect/>
          </a:stretch>
        </p:blipFill>
        <p:spPr bwMode="auto">
          <a:xfrm>
            <a:off x="-228600" y="0"/>
            <a:ext cx="9426575" cy="5630863"/>
          </a:xfrm>
          <a:prstGeom prst="rect">
            <a:avLst/>
          </a:prstGeom>
          <a:noFill/>
          <a:ln w="9525">
            <a:noFill/>
            <a:miter lim="800000"/>
            <a:headEnd/>
            <a:tailEnd/>
          </a:ln>
        </p:spPr>
      </p:pic>
      <p:sp>
        <p:nvSpPr>
          <p:cNvPr id="3" name="Frame 2"/>
          <p:cNvSpPr>
            <a:spLocks noChangeArrowheads="1"/>
          </p:cNvSpPr>
          <p:nvPr/>
        </p:nvSpPr>
        <p:spPr bwMode="auto">
          <a:xfrm>
            <a:off x="3848100" y="1993900"/>
            <a:ext cx="2768600" cy="444500"/>
          </a:xfrm>
          <a:custGeom>
            <a:avLst/>
            <a:gdLst>
              <a:gd name="T0" fmla="*/ 1384300 w 2768600"/>
              <a:gd name="T1" fmla="*/ 0 h 444500"/>
              <a:gd name="T2" fmla="*/ 0 w 2768600"/>
              <a:gd name="T3" fmla="*/ 222250 h 444500"/>
              <a:gd name="T4" fmla="*/ 1384300 w 2768600"/>
              <a:gd name="T5" fmla="*/ 444500 h 444500"/>
              <a:gd name="T6" fmla="*/ 2768600 w 2768600"/>
              <a:gd name="T7" fmla="*/ 222250 h 444500"/>
              <a:gd name="T8" fmla="*/ 3 60000 65536"/>
              <a:gd name="T9" fmla="*/ 2 60000 65536"/>
              <a:gd name="T10" fmla="*/ 1 60000 65536"/>
              <a:gd name="T11" fmla="*/ 0 60000 65536"/>
              <a:gd name="T12" fmla="*/ 55563 w 2768600"/>
              <a:gd name="T13" fmla="*/ 55563 h 444500"/>
              <a:gd name="T14" fmla="*/ 2713038 w 2768600"/>
              <a:gd name="T15" fmla="*/ 388938 h 444500"/>
            </a:gdLst>
            <a:ahLst/>
            <a:cxnLst>
              <a:cxn ang="T8">
                <a:pos x="T0" y="T1"/>
              </a:cxn>
              <a:cxn ang="T9">
                <a:pos x="T2" y="T3"/>
              </a:cxn>
              <a:cxn ang="T10">
                <a:pos x="T4" y="T5"/>
              </a:cxn>
              <a:cxn ang="T11">
                <a:pos x="T6" y="T7"/>
              </a:cxn>
            </a:cxnLst>
            <a:rect l="T12" t="T13" r="T14" b="T15"/>
            <a:pathLst>
              <a:path w="2768600" h="444500">
                <a:moveTo>
                  <a:pt x="0" y="0"/>
                </a:moveTo>
                <a:lnTo>
                  <a:pt x="2768600" y="0"/>
                </a:lnTo>
                <a:lnTo>
                  <a:pt x="2768600" y="444500"/>
                </a:lnTo>
                <a:lnTo>
                  <a:pt x="0" y="444500"/>
                </a:lnTo>
                <a:close/>
                <a:moveTo>
                  <a:pt x="55563" y="55563"/>
                </a:moveTo>
                <a:lnTo>
                  <a:pt x="55563" y="388938"/>
                </a:lnTo>
                <a:lnTo>
                  <a:pt x="2713038" y="388938"/>
                </a:lnTo>
                <a:lnTo>
                  <a:pt x="2713038" y="55563"/>
                </a:lnTo>
                <a:close/>
              </a:path>
            </a:pathLst>
          </a:custGeom>
          <a:solidFill>
            <a:srgbClr val="FF0000"/>
          </a:solidFill>
          <a:ln w="9525">
            <a:solidFill>
              <a:srgbClr val="4A7EBB"/>
            </a:solidFill>
            <a:miter lim="800000"/>
            <a:headEnd/>
            <a:tailEnd/>
          </a:ln>
          <a:effectLst>
            <a:outerShdw dist="23000" dir="5400000" rotWithShape="0">
              <a:srgbClr val="808080">
                <a:alpha val="34999"/>
              </a:srgbClr>
            </a:outerShdw>
          </a:effectLst>
        </p:spPr>
        <p:txBody>
          <a:bodyPr anchor="ctr"/>
          <a:lstStyle/>
          <a:p>
            <a:pPr algn="ctr">
              <a:defRPr/>
            </a:pPr>
            <a:endParaRPr lang="en-US">
              <a:latin typeface="+mn-lt"/>
              <a:ea typeface="+mn-ea"/>
            </a:endParaRPr>
          </a:p>
        </p:txBody>
      </p:sp>
      <p:pic>
        <p:nvPicPr>
          <p:cNvPr id="4" name="PowerPoint Temp">
            <a:hlinkClick r:id="" action="ppaction://media"/>
          </p:cNvPr>
          <p:cNvPicPr>
            <a:picLocks noRot="1" noChangeAspect="1"/>
          </p:cNvPicPr>
          <p:nvPr>
            <a:wavAudioFile r:embed="rId1" name="PowerPoint Temp"/>
          </p:nvPr>
        </p:nvPicPr>
        <p:blipFill>
          <a:blip r:embed="rId5"/>
          <a:stretch>
            <a:fillRect/>
          </a:stretch>
        </p:blipFill>
        <p:spPr>
          <a:xfrm>
            <a:off x="8747125" y="6461125"/>
            <a:ext cx="244475" cy="244475"/>
          </a:xfrm>
          <a:prstGeom prst="rect">
            <a:avLst/>
          </a:prstGeom>
        </p:spPr>
      </p:pic>
    </p:spTree>
  </p:cSld>
  <p:clrMapOvr>
    <a:masterClrMapping/>
  </p:clrMapOvr>
  <p:transition advTm="1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1" descr="ChronicNeckPain.pdf"/>
          <p:cNvPicPr>
            <a:picLocks noChangeAspect="1"/>
          </p:cNvPicPr>
          <p:nvPr/>
        </p:nvPicPr>
        <p:blipFill>
          <a:blip r:embed="rId4" cstate="screen"/>
          <a:srcRect/>
          <a:stretch>
            <a:fillRect/>
          </a:stretch>
        </p:blipFill>
        <p:spPr bwMode="auto">
          <a:xfrm>
            <a:off x="-663575" y="647700"/>
            <a:ext cx="9807575" cy="5041900"/>
          </a:xfrm>
          <a:prstGeom prst="rect">
            <a:avLst/>
          </a:prstGeom>
          <a:noFill/>
          <a:ln w="9525">
            <a:noFill/>
            <a:miter lim="800000"/>
            <a:headEnd/>
            <a:tailEnd/>
          </a:ln>
        </p:spPr>
      </p:pic>
      <p:sp>
        <p:nvSpPr>
          <p:cNvPr id="3" name="Frame 2"/>
          <p:cNvSpPr>
            <a:spLocks noChangeArrowheads="1"/>
          </p:cNvSpPr>
          <p:nvPr/>
        </p:nvSpPr>
        <p:spPr bwMode="auto">
          <a:xfrm>
            <a:off x="190500" y="698500"/>
            <a:ext cx="6921500" cy="469900"/>
          </a:xfrm>
          <a:custGeom>
            <a:avLst/>
            <a:gdLst>
              <a:gd name="T0" fmla="*/ 3460750 w 6921500"/>
              <a:gd name="T1" fmla="*/ 0 h 469900"/>
              <a:gd name="T2" fmla="*/ 0 w 6921500"/>
              <a:gd name="T3" fmla="*/ 234950 h 469900"/>
              <a:gd name="T4" fmla="*/ 3460750 w 6921500"/>
              <a:gd name="T5" fmla="*/ 469900 h 469900"/>
              <a:gd name="T6" fmla="*/ 6921500 w 6921500"/>
              <a:gd name="T7" fmla="*/ 234950 h 469900"/>
              <a:gd name="T8" fmla="*/ 3 60000 65536"/>
              <a:gd name="T9" fmla="*/ 2 60000 65536"/>
              <a:gd name="T10" fmla="*/ 1 60000 65536"/>
              <a:gd name="T11" fmla="*/ 0 60000 65536"/>
              <a:gd name="T12" fmla="*/ 58738 w 6921500"/>
              <a:gd name="T13" fmla="*/ 58738 h 469900"/>
              <a:gd name="T14" fmla="*/ 6862763 w 6921500"/>
              <a:gd name="T15" fmla="*/ 411163 h 469900"/>
            </a:gdLst>
            <a:ahLst/>
            <a:cxnLst>
              <a:cxn ang="T8">
                <a:pos x="T0" y="T1"/>
              </a:cxn>
              <a:cxn ang="T9">
                <a:pos x="T2" y="T3"/>
              </a:cxn>
              <a:cxn ang="T10">
                <a:pos x="T4" y="T5"/>
              </a:cxn>
              <a:cxn ang="T11">
                <a:pos x="T6" y="T7"/>
              </a:cxn>
            </a:cxnLst>
            <a:rect l="T12" t="T13" r="T14" b="T15"/>
            <a:pathLst>
              <a:path w="6921500" h="469900">
                <a:moveTo>
                  <a:pt x="0" y="0"/>
                </a:moveTo>
                <a:lnTo>
                  <a:pt x="6921500" y="0"/>
                </a:lnTo>
                <a:lnTo>
                  <a:pt x="6921500" y="469900"/>
                </a:lnTo>
                <a:lnTo>
                  <a:pt x="0" y="469900"/>
                </a:lnTo>
                <a:close/>
                <a:moveTo>
                  <a:pt x="58738" y="58738"/>
                </a:moveTo>
                <a:lnTo>
                  <a:pt x="58738" y="411163"/>
                </a:lnTo>
                <a:lnTo>
                  <a:pt x="6862763" y="411163"/>
                </a:lnTo>
                <a:lnTo>
                  <a:pt x="6862763" y="58738"/>
                </a:lnTo>
                <a:close/>
              </a:path>
            </a:pathLst>
          </a:custGeom>
          <a:solidFill>
            <a:srgbClr val="FF0000"/>
          </a:solidFill>
          <a:ln w="9525">
            <a:solidFill>
              <a:srgbClr val="4A7EBB"/>
            </a:solidFill>
            <a:miter lim="800000"/>
            <a:headEnd/>
            <a:tailEnd/>
          </a:ln>
          <a:effectLst>
            <a:outerShdw dist="23000" dir="5400000" rotWithShape="0">
              <a:srgbClr val="808080">
                <a:alpha val="34999"/>
              </a:srgbClr>
            </a:outerShdw>
          </a:effectLst>
        </p:spPr>
        <p:txBody>
          <a:bodyPr anchor="ctr"/>
          <a:lstStyle/>
          <a:p>
            <a:pPr algn="ctr">
              <a:defRPr/>
            </a:pPr>
            <a:endParaRPr lang="en-US">
              <a:latin typeface="+mn-lt"/>
              <a:ea typeface="+mn-ea"/>
            </a:endParaRPr>
          </a:p>
        </p:txBody>
      </p:sp>
      <p:pic>
        <p:nvPicPr>
          <p:cNvPr id="4" name="PowerPoint Temp">
            <a:hlinkClick r:id="" action="ppaction://media"/>
          </p:cNvPr>
          <p:cNvPicPr>
            <a:picLocks noRot="1" noChangeAspect="1"/>
          </p:cNvPicPr>
          <p:nvPr>
            <a:wavAudioFile r:embed="rId1" name="PowerPoint Temp"/>
          </p:nvPr>
        </p:nvPicPr>
        <p:blipFill>
          <a:blip r:embed="rId5"/>
          <a:stretch>
            <a:fillRect/>
          </a:stretch>
        </p:blipFill>
        <p:spPr>
          <a:xfrm>
            <a:off x="8747125" y="6461125"/>
            <a:ext cx="244475" cy="244475"/>
          </a:xfrm>
          <a:prstGeom prst="rect">
            <a:avLst/>
          </a:prstGeom>
        </p:spPr>
      </p:pic>
    </p:spTree>
  </p:cSld>
  <p:clrMapOvr>
    <a:masterClrMapping/>
  </p:clrMapOvr>
  <p:transition advTm="14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1" descr="ChronicNeckPain.pdf"/>
          <p:cNvPicPr>
            <a:picLocks noChangeAspect="1"/>
          </p:cNvPicPr>
          <p:nvPr/>
        </p:nvPicPr>
        <p:blipFill>
          <a:blip r:embed="rId4" cstate="screen"/>
          <a:srcRect/>
          <a:stretch>
            <a:fillRect/>
          </a:stretch>
        </p:blipFill>
        <p:spPr bwMode="auto">
          <a:xfrm>
            <a:off x="-663575" y="647700"/>
            <a:ext cx="9807575" cy="5041900"/>
          </a:xfrm>
          <a:prstGeom prst="rect">
            <a:avLst/>
          </a:prstGeom>
          <a:noFill/>
          <a:ln w="9525">
            <a:noFill/>
            <a:miter lim="800000"/>
            <a:headEnd/>
            <a:tailEnd/>
          </a:ln>
        </p:spPr>
      </p:pic>
      <p:sp>
        <p:nvSpPr>
          <p:cNvPr id="3" name="Frame 2"/>
          <p:cNvSpPr>
            <a:spLocks noChangeArrowheads="1"/>
          </p:cNvSpPr>
          <p:nvPr/>
        </p:nvSpPr>
        <p:spPr bwMode="auto">
          <a:xfrm>
            <a:off x="3822700" y="1562100"/>
            <a:ext cx="546100" cy="3670300"/>
          </a:xfrm>
          <a:custGeom>
            <a:avLst/>
            <a:gdLst>
              <a:gd name="T0" fmla="*/ 273050 w 546100"/>
              <a:gd name="T1" fmla="*/ 0 h 3670300"/>
              <a:gd name="T2" fmla="*/ 0 w 546100"/>
              <a:gd name="T3" fmla="*/ 1835150 h 3670300"/>
              <a:gd name="T4" fmla="*/ 273050 w 546100"/>
              <a:gd name="T5" fmla="*/ 3670300 h 3670300"/>
              <a:gd name="T6" fmla="*/ 546100 w 546100"/>
              <a:gd name="T7" fmla="*/ 1835150 h 3670300"/>
              <a:gd name="T8" fmla="*/ 3 60000 65536"/>
              <a:gd name="T9" fmla="*/ 2 60000 65536"/>
              <a:gd name="T10" fmla="*/ 1 60000 65536"/>
              <a:gd name="T11" fmla="*/ 0 60000 65536"/>
              <a:gd name="T12" fmla="*/ 68263 w 546100"/>
              <a:gd name="T13" fmla="*/ 68263 h 3670300"/>
              <a:gd name="T14" fmla="*/ 477838 w 546100"/>
              <a:gd name="T15" fmla="*/ 3602038 h 3670300"/>
            </a:gdLst>
            <a:ahLst/>
            <a:cxnLst>
              <a:cxn ang="T8">
                <a:pos x="T0" y="T1"/>
              </a:cxn>
              <a:cxn ang="T9">
                <a:pos x="T2" y="T3"/>
              </a:cxn>
              <a:cxn ang="T10">
                <a:pos x="T4" y="T5"/>
              </a:cxn>
              <a:cxn ang="T11">
                <a:pos x="T6" y="T7"/>
              </a:cxn>
            </a:cxnLst>
            <a:rect l="T12" t="T13" r="T14" b="T15"/>
            <a:pathLst>
              <a:path w="546100" h="3670300">
                <a:moveTo>
                  <a:pt x="0" y="0"/>
                </a:moveTo>
                <a:lnTo>
                  <a:pt x="546100" y="0"/>
                </a:lnTo>
                <a:lnTo>
                  <a:pt x="546100" y="3670300"/>
                </a:lnTo>
                <a:lnTo>
                  <a:pt x="0" y="3670300"/>
                </a:lnTo>
                <a:close/>
                <a:moveTo>
                  <a:pt x="68263" y="68263"/>
                </a:moveTo>
                <a:lnTo>
                  <a:pt x="68263" y="3602038"/>
                </a:lnTo>
                <a:lnTo>
                  <a:pt x="477838" y="3602038"/>
                </a:lnTo>
                <a:lnTo>
                  <a:pt x="477838" y="68263"/>
                </a:lnTo>
                <a:close/>
              </a:path>
            </a:pathLst>
          </a:custGeom>
          <a:solidFill>
            <a:srgbClr val="FF0000"/>
          </a:solidFill>
          <a:ln w="9525">
            <a:solidFill>
              <a:srgbClr val="4A7EBB"/>
            </a:solidFill>
            <a:miter lim="800000"/>
            <a:headEnd/>
            <a:tailEnd/>
          </a:ln>
          <a:effectLst>
            <a:outerShdw dist="23000" dir="5400000" rotWithShape="0">
              <a:srgbClr val="808080">
                <a:alpha val="34999"/>
              </a:srgbClr>
            </a:outerShdw>
          </a:effectLst>
        </p:spPr>
        <p:txBody>
          <a:bodyPr anchor="ctr"/>
          <a:lstStyle/>
          <a:p>
            <a:pPr algn="ctr">
              <a:defRPr/>
            </a:pPr>
            <a:endParaRPr lang="en-US">
              <a:latin typeface="+mn-lt"/>
              <a:ea typeface="+mn-ea"/>
            </a:endParaRPr>
          </a:p>
        </p:txBody>
      </p:sp>
      <p:pic>
        <p:nvPicPr>
          <p:cNvPr id="4" name="PowerPoint Temp">
            <a:hlinkClick r:id="" action="ppaction://media"/>
          </p:cNvPr>
          <p:cNvPicPr>
            <a:picLocks noRot="1" noChangeAspect="1"/>
          </p:cNvPicPr>
          <p:nvPr>
            <a:wavAudioFile r:embed="rId1" name="PowerPoint Temp"/>
          </p:nvPr>
        </p:nvPicPr>
        <p:blipFill>
          <a:blip r:embed="rId5"/>
          <a:stretch>
            <a:fillRect/>
          </a:stretch>
        </p:blipFill>
        <p:spPr>
          <a:xfrm>
            <a:off x="8747125" y="6461125"/>
            <a:ext cx="244475" cy="244475"/>
          </a:xfrm>
          <a:prstGeom prst="rect">
            <a:avLst/>
          </a:prstGeom>
        </p:spPr>
      </p:pic>
    </p:spTree>
  </p:cSld>
  <p:clrMapOvr>
    <a:masterClrMapping/>
  </p:clrMapOvr>
  <p:transition advTm="2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1" descr="ChronicNeckPain.pdf"/>
          <p:cNvPicPr>
            <a:picLocks noChangeAspect="1"/>
          </p:cNvPicPr>
          <p:nvPr/>
        </p:nvPicPr>
        <p:blipFill>
          <a:blip r:embed="rId4" cstate="screen"/>
          <a:srcRect/>
          <a:stretch>
            <a:fillRect/>
          </a:stretch>
        </p:blipFill>
        <p:spPr bwMode="auto">
          <a:xfrm>
            <a:off x="-215900" y="990600"/>
            <a:ext cx="9421813" cy="4889500"/>
          </a:xfrm>
          <a:prstGeom prst="rect">
            <a:avLst/>
          </a:prstGeom>
          <a:noFill/>
          <a:ln w="9525">
            <a:noFill/>
            <a:miter lim="800000"/>
            <a:headEnd/>
            <a:tailEnd/>
          </a:ln>
        </p:spPr>
      </p:pic>
      <p:sp>
        <p:nvSpPr>
          <p:cNvPr id="3" name="Frame 2"/>
          <p:cNvSpPr>
            <a:spLocks noChangeArrowheads="1"/>
          </p:cNvSpPr>
          <p:nvPr/>
        </p:nvSpPr>
        <p:spPr bwMode="auto">
          <a:xfrm>
            <a:off x="304800" y="990600"/>
            <a:ext cx="6515100" cy="393700"/>
          </a:xfrm>
          <a:custGeom>
            <a:avLst/>
            <a:gdLst>
              <a:gd name="T0" fmla="*/ 3257550 w 6515100"/>
              <a:gd name="T1" fmla="*/ 0 h 393700"/>
              <a:gd name="T2" fmla="*/ 0 w 6515100"/>
              <a:gd name="T3" fmla="*/ 196850 h 393700"/>
              <a:gd name="T4" fmla="*/ 3257550 w 6515100"/>
              <a:gd name="T5" fmla="*/ 393700 h 393700"/>
              <a:gd name="T6" fmla="*/ 6515100 w 6515100"/>
              <a:gd name="T7" fmla="*/ 196850 h 393700"/>
              <a:gd name="T8" fmla="*/ 3 60000 65536"/>
              <a:gd name="T9" fmla="*/ 2 60000 65536"/>
              <a:gd name="T10" fmla="*/ 1 60000 65536"/>
              <a:gd name="T11" fmla="*/ 0 60000 65536"/>
              <a:gd name="T12" fmla="*/ 49213 w 6515100"/>
              <a:gd name="T13" fmla="*/ 49213 h 393700"/>
              <a:gd name="T14" fmla="*/ 6465888 w 6515100"/>
              <a:gd name="T15" fmla="*/ 344488 h 393700"/>
            </a:gdLst>
            <a:ahLst/>
            <a:cxnLst>
              <a:cxn ang="T8">
                <a:pos x="T0" y="T1"/>
              </a:cxn>
              <a:cxn ang="T9">
                <a:pos x="T2" y="T3"/>
              </a:cxn>
              <a:cxn ang="T10">
                <a:pos x="T4" y="T5"/>
              </a:cxn>
              <a:cxn ang="T11">
                <a:pos x="T6" y="T7"/>
              </a:cxn>
            </a:cxnLst>
            <a:rect l="T12" t="T13" r="T14" b="T15"/>
            <a:pathLst>
              <a:path w="6515100" h="393700">
                <a:moveTo>
                  <a:pt x="0" y="0"/>
                </a:moveTo>
                <a:lnTo>
                  <a:pt x="6515100" y="0"/>
                </a:lnTo>
                <a:lnTo>
                  <a:pt x="6515100" y="393700"/>
                </a:lnTo>
                <a:lnTo>
                  <a:pt x="0" y="393700"/>
                </a:lnTo>
                <a:close/>
                <a:moveTo>
                  <a:pt x="49213" y="49213"/>
                </a:moveTo>
                <a:lnTo>
                  <a:pt x="49213" y="344488"/>
                </a:lnTo>
                <a:lnTo>
                  <a:pt x="6465888" y="344488"/>
                </a:lnTo>
                <a:lnTo>
                  <a:pt x="6465888" y="49213"/>
                </a:lnTo>
                <a:close/>
              </a:path>
            </a:pathLst>
          </a:custGeom>
          <a:solidFill>
            <a:srgbClr val="FF0000"/>
          </a:solidFill>
          <a:ln w="9525">
            <a:solidFill>
              <a:srgbClr val="4A7EBB"/>
            </a:solidFill>
            <a:miter lim="800000"/>
            <a:headEnd/>
            <a:tailEnd/>
          </a:ln>
          <a:effectLst>
            <a:outerShdw dist="23000" dir="5400000" rotWithShape="0">
              <a:srgbClr val="808080">
                <a:alpha val="34999"/>
              </a:srgbClr>
            </a:outerShdw>
          </a:effectLst>
        </p:spPr>
        <p:txBody>
          <a:bodyPr anchor="ctr"/>
          <a:lstStyle/>
          <a:p>
            <a:pPr algn="ctr">
              <a:defRPr/>
            </a:pPr>
            <a:endParaRPr lang="en-US">
              <a:latin typeface="+mn-lt"/>
              <a:ea typeface="+mn-ea"/>
            </a:endParaRPr>
          </a:p>
        </p:txBody>
      </p:sp>
      <p:pic>
        <p:nvPicPr>
          <p:cNvPr id="4" name="PowerPoint Temp">
            <a:hlinkClick r:id="" action="ppaction://media"/>
          </p:cNvPr>
          <p:cNvPicPr>
            <a:picLocks noRot="1" noChangeAspect="1"/>
          </p:cNvPicPr>
          <p:nvPr>
            <a:wavAudioFile r:embed="rId1" name="PowerPoint Temp"/>
          </p:nvPr>
        </p:nvPicPr>
        <p:blipFill>
          <a:blip r:embed="rId5"/>
          <a:stretch>
            <a:fillRect/>
          </a:stretch>
        </p:blipFill>
        <p:spPr>
          <a:xfrm>
            <a:off x="8747125" y="6461125"/>
            <a:ext cx="244475" cy="244475"/>
          </a:xfrm>
          <a:prstGeom prst="rect">
            <a:avLst/>
          </a:prstGeom>
        </p:spPr>
      </p:pic>
    </p:spTree>
  </p:cSld>
  <p:clrMapOvr>
    <a:masterClrMapping/>
  </p:clrMapOvr>
  <p:transition advTm="16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6497" y="163428"/>
            <a:ext cx="9057503" cy="1143000"/>
          </a:xfrm>
        </p:spPr>
        <p:txBody>
          <a:bodyPr/>
          <a:lstStyle/>
          <a:p>
            <a:pPr eaLnBrk="1" hangingPunct="1">
              <a:defRPr/>
            </a:pPr>
            <a:r>
              <a:rPr lang="en-US" dirty="0" smtClean="0">
                <a:ea typeface="+mj-ea"/>
                <a:cs typeface="+mj-cs"/>
              </a:rPr>
              <a:t>How does one choose???</a:t>
            </a:r>
            <a:br>
              <a:rPr lang="en-US" dirty="0" smtClean="0">
                <a:ea typeface="+mj-ea"/>
                <a:cs typeface="+mj-cs"/>
              </a:rPr>
            </a:br>
            <a:r>
              <a:rPr lang="en-US" sz="2400" dirty="0" smtClean="0">
                <a:ea typeface="+mj-ea"/>
                <a:cs typeface="+mj-cs"/>
              </a:rPr>
              <a:t>What imaging study is the </a:t>
            </a:r>
            <a:r>
              <a:rPr lang="en-US" sz="2400" u="sng" dirty="0" smtClean="0">
                <a:ea typeface="+mj-ea"/>
                <a:cs typeface="+mj-cs"/>
              </a:rPr>
              <a:t>best choice </a:t>
            </a:r>
            <a:r>
              <a:rPr lang="en-US" sz="2400" dirty="0" smtClean="0">
                <a:ea typeface="+mj-ea"/>
                <a:cs typeface="+mj-cs"/>
              </a:rPr>
              <a:t>to answer my clinical question</a:t>
            </a:r>
            <a:r>
              <a:rPr lang="en-US" sz="3200" dirty="0" smtClean="0">
                <a:ea typeface="+mj-ea"/>
                <a:cs typeface="+mj-cs"/>
              </a:rPr>
              <a:t>.</a:t>
            </a:r>
          </a:p>
        </p:txBody>
      </p:sp>
      <p:pic>
        <p:nvPicPr>
          <p:cNvPr id="7" name="PowerPoint Temp">
            <a:hlinkClick r:id="" action="ppaction://media"/>
          </p:cNvPr>
          <p:cNvPicPr>
            <a:picLocks noRot="1" noChangeAspect="1"/>
          </p:cNvPicPr>
          <p:nvPr>
            <a:wavAudioFile r:embed="rId1" name="PowerPoint Temp"/>
          </p:nvPr>
        </p:nvPicPr>
        <p:blipFill>
          <a:blip r:embed="rId4"/>
          <a:stretch>
            <a:fillRect/>
          </a:stretch>
        </p:blipFill>
        <p:spPr>
          <a:xfrm>
            <a:off x="8747125" y="6461125"/>
            <a:ext cx="244475" cy="244475"/>
          </a:xfrm>
          <a:prstGeom prst="rect">
            <a:avLst/>
          </a:prstGeom>
        </p:spPr>
      </p:pic>
      <p:sp>
        <p:nvSpPr>
          <p:cNvPr id="2" name="TextBox 1"/>
          <p:cNvSpPr txBox="1"/>
          <p:nvPr/>
        </p:nvSpPr>
        <p:spPr>
          <a:xfrm rot="19958769">
            <a:off x="-67808" y="1693950"/>
            <a:ext cx="1816523" cy="707886"/>
          </a:xfrm>
          <a:prstGeom prst="rect">
            <a:avLst/>
          </a:prstGeom>
          <a:noFill/>
        </p:spPr>
        <p:txBody>
          <a:bodyPr wrap="none" rtlCol="0">
            <a:spAutoFit/>
          </a:bodyPr>
          <a:lstStyle/>
          <a:p>
            <a:r>
              <a:rPr lang="en-US" sz="4000" i="1" dirty="0" smtClean="0">
                <a:latin typeface="Impact" panose="020B0806030902050204" pitchFamily="34" charset="0"/>
              </a:rPr>
              <a:t>CT scan</a:t>
            </a:r>
            <a:endParaRPr lang="en-US" sz="4000" i="1" dirty="0">
              <a:latin typeface="Impact" panose="020B0806030902050204" pitchFamily="34" charset="0"/>
            </a:endParaRPr>
          </a:p>
        </p:txBody>
      </p:sp>
      <p:sp>
        <p:nvSpPr>
          <p:cNvPr id="3" name="TextBox 2"/>
          <p:cNvSpPr txBox="1"/>
          <p:nvPr/>
        </p:nvSpPr>
        <p:spPr>
          <a:xfrm rot="390812">
            <a:off x="6608213" y="2590023"/>
            <a:ext cx="2633390" cy="646331"/>
          </a:xfrm>
          <a:prstGeom prst="rect">
            <a:avLst/>
          </a:prstGeom>
          <a:noFill/>
        </p:spPr>
        <p:txBody>
          <a:bodyPr wrap="square" rtlCol="0">
            <a:spAutoFit/>
          </a:bodyPr>
          <a:lstStyle/>
          <a:p>
            <a:r>
              <a:rPr lang="en-US" sz="3600" b="1" dirty="0" smtClean="0">
                <a:latin typeface="Rockwell" panose="02060603020205020403" pitchFamily="18" charset="0"/>
              </a:rPr>
              <a:t>MRI scan</a:t>
            </a:r>
            <a:endParaRPr lang="en-US" sz="3600" b="1" dirty="0">
              <a:latin typeface="Rockwell" panose="02060603020205020403" pitchFamily="18" charset="0"/>
            </a:endParaRPr>
          </a:p>
        </p:txBody>
      </p:sp>
      <p:sp>
        <p:nvSpPr>
          <p:cNvPr id="4" name="TextBox 3"/>
          <p:cNvSpPr txBox="1"/>
          <p:nvPr/>
        </p:nvSpPr>
        <p:spPr>
          <a:xfrm rot="20545666">
            <a:off x="2487151" y="1914328"/>
            <a:ext cx="3326552" cy="584775"/>
          </a:xfrm>
          <a:prstGeom prst="rect">
            <a:avLst/>
          </a:prstGeom>
          <a:noFill/>
        </p:spPr>
        <p:txBody>
          <a:bodyPr wrap="none" rtlCol="0">
            <a:spAutoFit/>
          </a:bodyPr>
          <a:lstStyle/>
          <a:p>
            <a:r>
              <a:rPr lang="en-US" sz="3200" dirty="0" smtClean="0"/>
              <a:t>Chest radiograph</a:t>
            </a:r>
            <a:endParaRPr lang="en-US" sz="3200" dirty="0"/>
          </a:p>
        </p:txBody>
      </p:sp>
      <p:sp>
        <p:nvSpPr>
          <p:cNvPr id="5" name="TextBox 4"/>
          <p:cNvSpPr txBox="1"/>
          <p:nvPr/>
        </p:nvSpPr>
        <p:spPr>
          <a:xfrm rot="21057320">
            <a:off x="94196" y="3122022"/>
            <a:ext cx="5376793" cy="523220"/>
          </a:xfrm>
          <a:prstGeom prst="rect">
            <a:avLst/>
          </a:prstGeom>
          <a:noFill/>
        </p:spPr>
        <p:txBody>
          <a:bodyPr wrap="none" rtlCol="0">
            <a:spAutoFit/>
          </a:bodyPr>
          <a:lstStyle/>
          <a:p>
            <a:r>
              <a:rPr lang="en-US" sz="2800" dirty="0" smtClean="0">
                <a:latin typeface="Algerian" panose="04020705040A02060702" pitchFamily="82" charset="0"/>
              </a:rPr>
              <a:t>Nuclear medicine bone scan</a:t>
            </a:r>
            <a:endParaRPr lang="en-US" sz="2800" dirty="0">
              <a:latin typeface="Algerian" panose="04020705040A02060702" pitchFamily="82" charset="0"/>
            </a:endParaRPr>
          </a:p>
        </p:txBody>
      </p:sp>
      <p:sp>
        <p:nvSpPr>
          <p:cNvPr id="8" name="TextBox 7"/>
          <p:cNvSpPr txBox="1"/>
          <p:nvPr/>
        </p:nvSpPr>
        <p:spPr>
          <a:xfrm rot="20741953">
            <a:off x="192179" y="4949173"/>
            <a:ext cx="2000869" cy="646331"/>
          </a:xfrm>
          <a:prstGeom prst="rect">
            <a:avLst/>
          </a:prstGeom>
          <a:noFill/>
        </p:spPr>
        <p:txBody>
          <a:bodyPr wrap="none" rtlCol="0">
            <a:spAutoFit/>
          </a:bodyPr>
          <a:lstStyle/>
          <a:p>
            <a:r>
              <a:rPr lang="en-US" sz="3600" dirty="0" smtClean="0">
                <a:latin typeface="Aharoni" panose="02010803020104030203" pitchFamily="2" charset="-79"/>
                <a:cs typeface="Aharoni" panose="02010803020104030203" pitchFamily="2" charset="-79"/>
              </a:rPr>
              <a:t>PET scan</a:t>
            </a:r>
            <a:endParaRPr lang="en-US" sz="3600" dirty="0">
              <a:latin typeface="Aharoni" panose="02010803020104030203" pitchFamily="2" charset="-79"/>
              <a:cs typeface="Aharoni" panose="02010803020104030203" pitchFamily="2" charset="-79"/>
            </a:endParaRPr>
          </a:p>
        </p:txBody>
      </p:sp>
      <p:sp>
        <p:nvSpPr>
          <p:cNvPr id="9" name="TextBox 8"/>
          <p:cNvSpPr txBox="1"/>
          <p:nvPr/>
        </p:nvSpPr>
        <p:spPr>
          <a:xfrm>
            <a:off x="7094392" y="3383632"/>
            <a:ext cx="1661032" cy="523220"/>
          </a:xfrm>
          <a:prstGeom prst="rect">
            <a:avLst/>
          </a:prstGeom>
          <a:noFill/>
        </p:spPr>
        <p:txBody>
          <a:bodyPr wrap="none" rtlCol="0">
            <a:spAutoFit/>
          </a:bodyPr>
          <a:lstStyle/>
          <a:p>
            <a:r>
              <a:rPr lang="en-US" sz="2800" dirty="0" smtClean="0"/>
              <a:t>V/Q scan</a:t>
            </a:r>
            <a:endParaRPr lang="en-US" sz="2800" dirty="0"/>
          </a:p>
        </p:txBody>
      </p:sp>
      <p:sp>
        <p:nvSpPr>
          <p:cNvPr id="10" name="TextBox 9"/>
          <p:cNvSpPr txBox="1"/>
          <p:nvPr/>
        </p:nvSpPr>
        <p:spPr>
          <a:xfrm>
            <a:off x="799614" y="6027003"/>
            <a:ext cx="7585731" cy="830997"/>
          </a:xfrm>
          <a:prstGeom prst="rect">
            <a:avLst/>
          </a:prstGeom>
          <a:noFill/>
        </p:spPr>
        <p:txBody>
          <a:bodyPr wrap="none" rtlCol="0">
            <a:spAutoFit/>
          </a:bodyPr>
          <a:lstStyle/>
          <a:p>
            <a:r>
              <a:rPr lang="en-US" sz="4800" dirty="0" smtClean="0">
                <a:solidFill>
                  <a:srgbClr val="00B0F0"/>
                </a:solidFill>
              </a:rPr>
              <a:t>What exam should I order?</a:t>
            </a:r>
            <a:endParaRPr lang="en-US" sz="4800" dirty="0">
              <a:solidFill>
                <a:srgbClr val="00B0F0"/>
              </a:solidFill>
            </a:endParaRPr>
          </a:p>
        </p:txBody>
      </p:sp>
      <p:sp>
        <p:nvSpPr>
          <p:cNvPr id="11" name="TextBox 10"/>
          <p:cNvSpPr txBox="1"/>
          <p:nvPr/>
        </p:nvSpPr>
        <p:spPr>
          <a:xfrm>
            <a:off x="5276335" y="2198069"/>
            <a:ext cx="1465141" cy="3016210"/>
          </a:xfrm>
          <a:prstGeom prst="rect">
            <a:avLst/>
          </a:prstGeom>
          <a:noFill/>
        </p:spPr>
        <p:txBody>
          <a:bodyPr wrap="square" rtlCol="0">
            <a:spAutoFit/>
          </a:bodyPr>
          <a:lstStyle/>
          <a:p>
            <a:r>
              <a:rPr lang="en-US" sz="19000" dirty="0" smtClean="0"/>
              <a:t>?</a:t>
            </a:r>
            <a:endParaRPr lang="en-US" sz="19000" dirty="0"/>
          </a:p>
        </p:txBody>
      </p:sp>
      <p:sp>
        <p:nvSpPr>
          <p:cNvPr id="12" name="TextBox 11"/>
          <p:cNvSpPr txBox="1"/>
          <p:nvPr/>
        </p:nvSpPr>
        <p:spPr>
          <a:xfrm rot="726596">
            <a:off x="2210497" y="4073153"/>
            <a:ext cx="3560590" cy="584775"/>
          </a:xfrm>
          <a:prstGeom prst="rect">
            <a:avLst/>
          </a:prstGeom>
          <a:noFill/>
        </p:spPr>
        <p:txBody>
          <a:bodyPr wrap="none" rtlCol="0">
            <a:spAutoFit/>
          </a:bodyPr>
          <a:lstStyle/>
          <a:p>
            <a:r>
              <a:rPr lang="en-US" sz="3200" dirty="0" smtClean="0">
                <a:latin typeface="Algerian" panose="04020705040A02060702" pitchFamily="82" charset="0"/>
              </a:rPr>
              <a:t>Brain CT or MRI?</a:t>
            </a:r>
            <a:endParaRPr lang="en-US" sz="3200" dirty="0">
              <a:latin typeface="Algerian" panose="04020705040A02060702" pitchFamily="82" charset="0"/>
            </a:endParaRPr>
          </a:p>
        </p:txBody>
      </p:sp>
      <p:sp>
        <p:nvSpPr>
          <p:cNvPr id="13" name="TextBox 12"/>
          <p:cNvSpPr txBox="1"/>
          <p:nvPr/>
        </p:nvSpPr>
        <p:spPr>
          <a:xfrm rot="21190815">
            <a:off x="5393979" y="5101617"/>
            <a:ext cx="3672800" cy="584775"/>
          </a:xfrm>
          <a:prstGeom prst="rect">
            <a:avLst/>
          </a:prstGeom>
          <a:noFill/>
        </p:spPr>
        <p:txBody>
          <a:bodyPr wrap="none" rtlCol="0">
            <a:spAutoFit/>
          </a:bodyPr>
          <a:lstStyle/>
          <a:p>
            <a:r>
              <a:rPr lang="en-US" sz="3200" dirty="0" smtClean="0">
                <a:latin typeface="MS Gothic" panose="020B0609070205080204" pitchFamily="49" charset="-128"/>
                <a:ea typeface="MS Gothic" panose="020B0609070205080204" pitchFamily="49" charset="-128"/>
              </a:rPr>
              <a:t>With IV contrast?</a:t>
            </a:r>
            <a:endParaRPr lang="en-US" sz="3200" dirty="0">
              <a:latin typeface="MS Gothic" panose="020B0609070205080204" pitchFamily="49" charset="-128"/>
              <a:ea typeface="MS Gothic" panose="020B0609070205080204" pitchFamily="49" charset="-128"/>
            </a:endParaRPr>
          </a:p>
        </p:txBody>
      </p:sp>
      <p:sp>
        <p:nvSpPr>
          <p:cNvPr id="14" name="TextBox 13"/>
          <p:cNvSpPr txBox="1"/>
          <p:nvPr/>
        </p:nvSpPr>
        <p:spPr>
          <a:xfrm rot="20548302">
            <a:off x="2032602" y="5091790"/>
            <a:ext cx="2621230" cy="646331"/>
          </a:xfrm>
          <a:prstGeom prst="rect">
            <a:avLst/>
          </a:prstGeom>
          <a:noFill/>
        </p:spPr>
        <p:txBody>
          <a:bodyPr wrap="none" rtlCol="0">
            <a:spAutoFit/>
          </a:bodyPr>
          <a:lstStyle/>
          <a:p>
            <a:r>
              <a:rPr lang="en-US" sz="3600" b="1" dirty="0" smtClean="0"/>
              <a:t>Ultrasound</a:t>
            </a:r>
            <a:endParaRPr lang="en-US" sz="3600" b="1" dirty="0"/>
          </a:p>
        </p:txBody>
      </p:sp>
      <p:sp>
        <p:nvSpPr>
          <p:cNvPr id="15" name="TextBox 14"/>
          <p:cNvSpPr txBox="1"/>
          <p:nvPr/>
        </p:nvSpPr>
        <p:spPr>
          <a:xfrm rot="21206081">
            <a:off x="6450665" y="4158941"/>
            <a:ext cx="2515753" cy="584775"/>
          </a:xfrm>
          <a:prstGeom prst="rect">
            <a:avLst/>
          </a:prstGeom>
          <a:noFill/>
        </p:spPr>
        <p:txBody>
          <a:bodyPr wrap="none" rtlCol="0">
            <a:spAutoFit/>
          </a:bodyPr>
          <a:lstStyle/>
          <a:p>
            <a:r>
              <a:rPr lang="en-US" sz="3200" dirty="0" err="1" smtClean="0">
                <a:latin typeface="Cooper Black" panose="0208090404030B020404" pitchFamily="18" charset="0"/>
              </a:rPr>
              <a:t>myelogram</a:t>
            </a:r>
            <a:endParaRPr lang="en-US" sz="3200" dirty="0">
              <a:latin typeface="Cooper Black" panose="0208090404030B020404" pitchFamily="18" charset="0"/>
            </a:endParaRPr>
          </a:p>
        </p:txBody>
      </p:sp>
      <p:sp>
        <p:nvSpPr>
          <p:cNvPr id="16" name="TextBox 15"/>
          <p:cNvSpPr txBox="1"/>
          <p:nvPr/>
        </p:nvSpPr>
        <p:spPr>
          <a:xfrm rot="21302963">
            <a:off x="5491790" y="1870008"/>
            <a:ext cx="3656001" cy="461665"/>
          </a:xfrm>
          <a:prstGeom prst="rect">
            <a:avLst/>
          </a:prstGeom>
          <a:noFill/>
        </p:spPr>
        <p:txBody>
          <a:bodyPr wrap="none" rtlCol="0">
            <a:spAutoFit/>
          </a:bodyPr>
          <a:lstStyle/>
          <a:p>
            <a:r>
              <a:rPr lang="en-US" sz="2400" dirty="0" smtClean="0"/>
              <a:t>CT pulmonary angiogram</a:t>
            </a:r>
            <a:endParaRPr lang="en-US" sz="2400" dirty="0"/>
          </a:p>
        </p:txBody>
      </p:sp>
      <p:sp>
        <p:nvSpPr>
          <p:cNvPr id="17" name="TextBox 16"/>
          <p:cNvSpPr txBox="1"/>
          <p:nvPr/>
        </p:nvSpPr>
        <p:spPr>
          <a:xfrm rot="20337377">
            <a:off x="138014" y="4089804"/>
            <a:ext cx="2033857" cy="461665"/>
          </a:xfrm>
          <a:prstGeom prst="rect">
            <a:avLst/>
          </a:prstGeom>
          <a:noFill/>
        </p:spPr>
        <p:txBody>
          <a:bodyPr wrap="square" rtlCol="0">
            <a:spAutoFit/>
          </a:bodyPr>
          <a:lstStyle/>
          <a:p>
            <a:r>
              <a:rPr lang="en-US" sz="2400" dirty="0" smtClean="0"/>
              <a:t>DEXA scan</a:t>
            </a:r>
            <a:endParaRPr lang="en-US" sz="2400" dirty="0"/>
          </a:p>
        </p:txBody>
      </p:sp>
      <p:sp>
        <p:nvSpPr>
          <p:cNvPr id="18" name="TextBox 17"/>
          <p:cNvSpPr txBox="1"/>
          <p:nvPr/>
        </p:nvSpPr>
        <p:spPr>
          <a:xfrm rot="19985409">
            <a:off x="280221" y="2196175"/>
            <a:ext cx="2839816" cy="584775"/>
          </a:xfrm>
          <a:prstGeom prst="rect">
            <a:avLst/>
          </a:prstGeom>
          <a:noFill/>
        </p:spPr>
        <p:txBody>
          <a:bodyPr wrap="none" rtlCol="0">
            <a:spAutoFit/>
          </a:bodyPr>
          <a:lstStyle/>
          <a:p>
            <a:r>
              <a:rPr lang="en-US" sz="3200" dirty="0" smtClean="0"/>
              <a:t>CT </a:t>
            </a:r>
            <a:r>
              <a:rPr lang="en-US" sz="3200" dirty="0" err="1" smtClean="0"/>
              <a:t>arthrogram</a:t>
            </a:r>
            <a:endParaRPr lang="en-US" sz="3200" dirty="0"/>
          </a:p>
        </p:txBody>
      </p:sp>
    </p:spTree>
  </p:cSld>
  <p:clrMapOvr>
    <a:masterClrMapping/>
  </p:clrMapOvr>
  <p:transition advTm="1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1" descr="ChronicNeckPain.pdf"/>
          <p:cNvPicPr>
            <a:picLocks noChangeAspect="1"/>
          </p:cNvPicPr>
          <p:nvPr/>
        </p:nvPicPr>
        <p:blipFill>
          <a:blip r:embed="rId4" cstate="screen"/>
          <a:srcRect/>
          <a:stretch>
            <a:fillRect/>
          </a:stretch>
        </p:blipFill>
        <p:spPr bwMode="auto">
          <a:xfrm>
            <a:off x="-215900" y="990600"/>
            <a:ext cx="9421813" cy="4889500"/>
          </a:xfrm>
          <a:prstGeom prst="rect">
            <a:avLst/>
          </a:prstGeom>
          <a:noFill/>
          <a:ln w="9525">
            <a:noFill/>
            <a:miter lim="800000"/>
            <a:headEnd/>
            <a:tailEnd/>
          </a:ln>
        </p:spPr>
      </p:pic>
      <p:sp>
        <p:nvSpPr>
          <p:cNvPr id="3" name="Frame 2"/>
          <p:cNvSpPr>
            <a:spLocks noChangeArrowheads="1"/>
          </p:cNvSpPr>
          <p:nvPr/>
        </p:nvSpPr>
        <p:spPr bwMode="auto">
          <a:xfrm>
            <a:off x="3911600" y="1778000"/>
            <a:ext cx="457200" cy="711200"/>
          </a:xfrm>
          <a:custGeom>
            <a:avLst/>
            <a:gdLst>
              <a:gd name="T0" fmla="*/ 228600 w 457200"/>
              <a:gd name="T1" fmla="*/ 0 h 711200"/>
              <a:gd name="T2" fmla="*/ 0 w 457200"/>
              <a:gd name="T3" fmla="*/ 355600 h 711200"/>
              <a:gd name="T4" fmla="*/ 228600 w 457200"/>
              <a:gd name="T5" fmla="*/ 711200 h 711200"/>
              <a:gd name="T6" fmla="*/ 457200 w 457200"/>
              <a:gd name="T7" fmla="*/ 355600 h 711200"/>
              <a:gd name="T8" fmla="*/ 3 60000 65536"/>
              <a:gd name="T9" fmla="*/ 2 60000 65536"/>
              <a:gd name="T10" fmla="*/ 1 60000 65536"/>
              <a:gd name="T11" fmla="*/ 0 60000 65536"/>
              <a:gd name="T12" fmla="*/ 57150 w 457200"/>
              <a:gd name="T13" fmla="*/ 57150 h 711200"/>
              <a:gd name="T14" fmla="*/ 400050 w 457200"/>
              <a:gd name="T15" fmla="*/ 654050 h 711200"/>
            </a:gdLst>
            <a:ahLst/>
            <a:cxnLst>
              <a:cxn ang="T8">
                <a:pos x="T0" y="T1"/>
              </a:cxn>
              <a:cxn ang="T9">
                <a:pos x="T2" y="T3"/>
              </a:cxn>
              <a:cxn ang="T10">
                <a:pos x="T4" y="T5"/>
              </a:cxn>
              <a:cxn ang="T11">
                <a:pos x="T6" y="T7"/>
              </a:cxn>
            </a:cxnLst>
            <a:rect l="T12" t="T13" r="T14" b="T15"/>
            <a:pathLst>
              <a:path w="457200" h="711200">
                <a:moveTo>
                  <a:pt x="0" y="0"/>
                </a:moveTo>
                <a:lnTo>
                  <a:pt x="457200" y="0"/>
                </a:lnTo>
                <a:lnTo>
                  <a:pt x="457200" y="711200"/>
                </a:lnTo>
                <a:lnTo>
                  <a:pt x="0" y="711200"/>
                </a:lnTo>
                <a:close/>
                <a:moveTo>
                  <a:pt x="57150" y="57150"/>
                </a:moveTo>
                <a:lnTo>
                  <a:pt x="57150" y="654050"/>
                </a:lnTo>
                <a:lnTo>
                  <a:pt x="400050" y="654050"/>
                </a:lnTo>
                <a:lnTo>
                  <a:pt x="400050" y="57150"/>
                </a:lnTo>
                <a:close/>
              </a:path>
            </a:pathLst>
          </a:custGeom>
          <a:solidFill>
            <a:srgbClr val="FF0000"/>
          </a:solidFill>
          <a:ln w="9525">
            <a:solidFill>
              <a:srgbClr val="4A7EBB"/>
            </a:solidFill>
            <a:miter lim="800000"/>
            <a:headEnd/>
            <a:tailEnd/>
          </a:ln>
          <a:effectLst>
            <a:outerShdw dist="23000" dir="5400000" rotWithShape="0">
              <a:srgbClr val="808080">
                <a:alpha val="34999"/>
              </a:srgbClr>
            </a:outerShdw>
          </a:effectLst>
        </p:spPr>
        <p:txBody>
          <a:bodyPr anchor="ctr"/>
          <a:lstStyle/>
          <a:p>
            <a:pPr algn="ctr">
              <a:defRPr/>
            </a:pPr>
            <a:endParaRPr lang="en-US">
              <a:latin typeface="+mn-lt"/>
              <a:ea typeface="+mn-ea"/>
            </a:endParaRPr>
          </a:p>
        </p:txBody>
      </p:sp>
      <p:pic>
        <p:nvPicPr>
          <p:cNvPr id="4" name="PowerPoint Temp">
            <a:hlinkClick r:id="" action="ppaction://media"/>
          </p:cNvPr>
          <p:cNvPicPr>
            <a:picLocks noRot="1" noChangeAspect="1"/>
          </p:cNvPicPr>
          <p:nvPr>
            <a:wavAudioFile r:embed="rId1" name="PowerPoint Temp"/>
          </p:nvPr>
        </p:nvPicPr>
        <p:blipFill>
          <a:blip r:embed="rId5"/>
          <a:stretch>
            <a:fillRect/>
          </a:stretch>
        </p:blipFill>
        <p:spPr>
          <a:xfrm>
            <a:off x="8747125" y="6461125"/>
            <a:ext cx="244475" cy="244475"/>
          </a:xfrm>
          <a:prstGeom prst="rect">
            <a:avLst/>
          </a:prstGeom>
        </p:spPr>
      </p:pic>
    </p:spTree>
  </p:cSld>
  <p:clrMapOvr>
    <a:masterClrMapping/>
  </p:clrMapOvr>
  <p:transition advTm="1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descr="ChronicNeckPain.pdf"/>
          <p:cNvPicPr>
            <a:picLocks noChangeAspect="1"/>
          </p:cNvPicPr>
          <p:nvPr/>
        </p:nvPicPr>
        <p:blipFill>
          <a:blip r:embed="rId4" cstate="screen"/>
          <a:srcRect/>
          <a:stretch>
            <a:fillRect/>
          </a:stretch>
        </p:blipFill>
        <p:spPr bwMode="auto">
          <a:xfrm rot="699463">
            <a:off x="5350624" y="2161803"/>
            <a:ext cx="3309093" cy="4282589"/>
          </a:xfrm>
          <a:prstGeom prst="rect">
            <a:avLst/>
          </a:prstGeom>
          <a:solidFill>
            <a:schemeClr val="bg1"/>
          </a:solidFill>
          <a:ln w="9525">
            <a:noFill/>
            <a:miter lim="800000"/>
            <a:headEnd/>
            <a:tailEnd/>
          </a:ln>
        </p:spPr>
      </p:pic>
      <p:pic>
        <p:nvPicPr>
          <p:cNvPr id="4" name="Picture 1" descr="ChronicNeckPain.pdf"/>
          <p:cNvPicPr>
            <a:picLocks noChangeAspect="1"/>
          </p:cNvPicPr>
          <p:nvPr/>
        </p:nvPicPr>
        <p:blipFill>
          <a:blip r:embed="rId5" cstate="screen"/>
          <a:srcRect/>
          <a:stretch>
            <a:fillRect/>
          </a:stretch>
        </p:blipFill>
        <p:spPr bwMode="auto">
          <a:xfrm>
            <a:off x="3337873" y="1371568"/>
            <a:ext cx="3492654" cy="4520151"/>
          </a:xfrm>
          <a:prstGeom prst="rect">
            <a:avLst/>
          </a:prstGeom>
          <a:solidFill>
            <a:schemeClr val="bg1"/>
          </a:solidFill>
          <a:ln w="9525">
            <a:noFill/>
            <a:miter lim="800000"/>
            <a:headEnd/>
            <a:tailEnd/>
          </a:ln>
        </p:spPr>
      </p:pic>
      <p:pic>
        <p:nvPicPr>
          <p:cNvPr id="3" name="Picture 1" descr="ChronicNeckPain.pdf"/>
          <p:cNvPicPr>
            <a:picLocks noChangeAspect="1"/>
          </p:cNvPicPr>
          <p:nvPr/>
        </p:nvPicPr>
        <p:blipFill>
          <a:blip r:embed="rId6" cstate="screen"/>
          <a:srcRect/>
          <a:stretch>
            <a:fillRect/>
          </a:stretch>
        </p:blipFill>
        <p:spPr bwMode="auto">
          <a:xfrm rot="1183759">
            <a:off x="1805185" y="2297418"/>
            <a:ext cx="3152489" cy="4079914"/>
          </a:xfrm>
          <a:prstGeom prst="rect">
            <a:avLst/>
          </a:prstGeom>
          <a:solidFill>
            <a:schemeClr val="bg1"/>
          </a:solidFill>
          <a:ln w="9525">
            <a:noFill/>
            <a:miter lim="800000"/>
            <a:headEnd/>
            <a:tailEnd/>
          </a:ln>
        </p:spPr>
      </p:pic>
      <p:pic>
        <p:nvPicPr>
          <p:cNvPr id="108546" name="Picture 1" descr="ChronicNeckPain.pdf"/>
          <p:cNvPicPr>
            <a:picLocks noChangeAspect="1"/>
          </p:cNvPicPr>
          <p:nvPr/>
        </p:nvPicPr>
        <p:blipFill>
          <a:blip r:embed="rId7" cstate="screen"/>
          <a:srcRect/>
          <a:stretch>
            <a:fillRect/>
          </a:stretch>
        </p:blipFill>
        <p:spPr bwMode="auto">
          <a:xfrm rot="20710252">
            <a:off x="586320" y="1570079"/>
            <a:ext cx="3329848" cy="4309450"/>
          </a:xfrm>
          <a:prstGeom prst="rect">
            <a:avLst/>
          </a:prstGeom>
          <a:solidFill>
            <a:schemeClr val="bg1"/>
          </a:solidFill>
          <a:ln w="9525">
            <a:noFill/>
            <a:miter lim="800000"/>
            <a:headEnd/>
            <a:tailEnd/>
          </a:ln>
        </p:spPr>
      </p:pic>
      <p:sp>
        <p:nvSpPr>
          <p:cNvPr id="6" name="Title 5"/>
          <p:cNvSpPr>
            <a:spLocks noGrp="1"/>
          </p:cNvSpPr>
          <p:nvPr>
            <p:ph type="title"/>
          </p:nvPr>
        </p:nvSpPr>
        <p:spPr/>
        <p:txBody>
          <a:bodyPr/>
          <a:lstStyle/>
          <a:p>
            <a:r>
              <a:rPr lang="en-US" dirty="0" smtClean="0"/>
              <a:t>Literature Review</a:t>
            </a:r>
            <a:endParaRPr lang="en-US" dirty="0"/>
          </a:p>
        </p:txBody>
      </p:sp>
      <p:pic>
        <p:nvPicPr>
          <p:cNvPr id="7" name="PowerPoint Temp">
            <a:hlinkClick r:id="" action="ppaction://media"/>
          </p:cNvPr>
          <p:cNvPicPr>
            <a:picLocks noRot="1" noChangeAspect="1"/>
          </p:cNvPicPr>
          <p:nvPr>
            <a:wavAudioFile r:embed="rId1" name="PowerPoint Temp"/>
          </p:nvPr>
        </p:nvPicPr>
        <p:blipFill>
          <a:blip r:embed="rId8"/>
          <a:stretch>
            <a:fillRect/>
          </a:stretch>
        </p:blipFill>
        <p:spPr>
          <a:xfrm>
            <a:off x="8747125" y="6461125"/>
            <a:ext cx="244475" cy="244475"/>
          </a:xfrm>
          <a:prstGeom prst="rect">
            <a:avLst/>
          </a:prstGeom>
        </p:spPr>
      </p:pic>
    </p:spTree>
  </p:cSld>
  <p:clrMapOvr>
    <a:masterClrMapping/>
  </p:clrMapOvr>
  <p:transition advTm="29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1"/>
          <p:cNvSpPr>
            <a:spLocks noGrp="1"/>
          </p:cNvSpPr>
          <p:nvPr>
            <p:ph type="title"/>
          </p:nvPr>
        </p:nvSpPr>
        <p:spPr/>
        <p:txBody>
          <a:bodyPr/>
          <a:lstStyle/>
          <a:p>
            <a:r>
              <a:rPr lang="en-US" dirty="0" smtClean="0">
                <a:ea typeface="ＭＳ Ｐゴシック" charset="-128"/>
              </a:rPr>
              <a:t> ACR Appropriateness Criteria®</a:t>
            </a:r>
          </a:p>
        </p:txBody>
      </p:sp>
      <p:sp>
        <p:nvSpPr>
          <p:cNvPr id="116739" name="Content Placeholder 2"/>
          <p:cNvSpPr>
            <a:spLocks noGrp="1"/>
          </p:cNvSpPr>
          <p:nvPr>
            <p:ph idx="1"/>
          </p:nvPr>
        </p:nvSpPr>
        <p:spPr/>
        <p:txBody>
          <a:bodyPr/>
          <a:lstStyle/>
          <a:p>
            <a:pPr>
              <a:buFont typeface="Arial" charset="0"/>
              <a:buNone/>
            </a:pPr>
            <a:r>
              <a:rPr lang="en-US" dirty="0" smtClean="0">
                <a:ea typeface="ＭＳ Ｐゴシック" charset="-128"/>
              </a:rPr>
              <a:t>Clinical Decision Support</a:t>
            </a:r>
          </a:p>
          <a:p>
            <a:pPr lvl="1"/>
            <a:r>
              <a:rPr lang="en-US" dirty="0" smtClean="0">
                <a:ea typeface="ＭＳ Ｐゴシック" charset="-128"/>
              </a:rPr>
              <a:t>Evidence based</a:t>
            </a:r>
          </a:p>
          <a:p>
            <a:pPr lvl="1"/>
            <a:r>
              <a:rPr lang="en-US" dirty="0" smtClean="0">
                <a:ea typeface="ＭＳ Ｐゴシック" charset="-128"/>
              </a:rPr>
              <a:t>Multidisciplinary</a:t>
            </a:r>
          </a:p>
          <a:p>
            <a:pPr lvl="1"/>
            <a:r>
              <a:rPr lang="en-US" dirty="0" smtClean="0">
                <a:ea typeface="ＭＳ Ｐゴシック" charset="-128"/>
              </a:rPr>
              <a:t>Up to date </a:t>
            </a:r>
          </a:p>
          <a:p>
            <a:pPr lvl="1"/>
            <a:r>
              <a:rPr lang="en-US" dirty="0" smtClean="0">
                <a:ea typeface="ＭＳ Ｐゴシック" charset="-128"/>
              </a:rPr>
              <a:t>Free resource</a:t>
            </a:r>
          </a:p>
          <a:p>
            <a:pPr eaLnBrk="1" hangingPunct="1">
              <a:buFont typeface="Arial" charset="0"/>
              <a:buNone/>
            </a:pPr>
            <a:r>
              <a:rPr lang="en-US" sz="6000" dirty="0" smtClean="0">
                <a:ea typeface="ＭＳ Ｐゴシック" charset="-128"/>
                <a:hlinkClick r:id="rId4"/>
              </a:rPr>
              <a:t>www.acr.org/ac</a:t>
            </a:r>
            <a:endParaRPr lang="en-US" sz="6000" dirty="0" smtClean="0">
              <a:ea typeface="ＭＳ Ｐゴシック" charset="-128"/>
            </a:endParaRPr>
          </a:p>
        </p:txBody>
      </p:sp>
      <p:pic>
        <p:nvPicPr>
          <p:cNvPr id="4" name="PowerPoint Temp">
            <a:hlinkClick r:id="" action="ppaction://media"/>
          </p:cNvPr>
          <p:cNvPicPr>
            <a:picLocks noRot="1" noChangeAspect="1"/>
          </p:cNvPicPr>
          <p:nvPr>
            <a:wavAudioFile r:embed="rId1" name="PowerPoint Temp"/>
          </p:nvPr>
        </p:nvPicPr>
        <p:blipFill>
          <a:blip r:embed="rId5"/>
          <a:stretch>
            <a:fillRect/>
          </a:stretch>
        </p:blipFill>
        <p:spPr>
          <a:xfrm>
            <a:off x="8747125" y="6461125"/>
            <a:ext cx="244475" cy="244475"/>
          </a:xfrm>
          <a:prstGeom prst="rect">
            <a:avLst/>
          </a:prstGeom>
        </p:spPr>
      </p:pic>
    </p:spTree>
  </p:cSld>
  <p:clrMapOvr>
    <a:masterClrMapping/>
  </p:clrMapOvr>
  <p:transition advTm="2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3"/>
          <p:cNvSpPr>
            <a:spLocks noGrp="1"/>
          </p:cNvSpPr>
          <p:nvPr>
            <p:ph type="title"/>
          </p:nvPr>
        </p:nvSpPr>
        <p:spPr>
          <a:xfrm>
            <a:off x="-24714" y="1110435"/>
            <a:ext cx="9341707" cy="1051997"/>
          </a:xfrm>
        </p:spPr>
        <p:txBody>
          <a:bodyPr/>
          <a:lstStyle/>
          <a:p>
            <a:pPr eaLnBrk="1" hangingPunct="1"/>
            <a:r>
              <a:rPr lang="en-US" dirty="0" smtClean="0">
                <a:ea typeface="ＭＳ Ｐゴシック" charset="-128"/>
              </a:rPr>
              <a:t>American College of Radiology Appropriateness Criteria</a:t>
            </a:r>
            <a:br>
              <a:rPr lang="en-US" dirty="0" smtClean="0">
                <a:ea typeface="ＭＳ Ｐゴシック" charset="-128"/>
              </a:rPr>
            </a:br>
            <a:r>
              <a:rPr lang="en-US" dirty="0" smtClean="0">
                <a:ea typeface="ＭＳ Ｐゴシック" charset="-128"/>
              </a:rPr>
              <a:t/>
            </a:r>
            <a:br>
              <a:rPr lang="en-US" dirty="0" smtClean="0">
                <a:ea typeface="ＭＳ Ｐゴシック" charset="-128"/>
              </a:rPr>
            </a:br>
            <a:r>
              <a:rPr lang="en-US" dirty="0" smtClean="0">
                <a:ea typeface="ＭＳ Ｐゴシック" charset="-128"/>
              </a:rPr>
              <a:t/>
            </a:r>
            <a:br>
              <a:rPr lang="en-US" dirty="0" smtClean="0">
                <a:ea typeface="ＭＳ Ｐゴシック" charset="-128"/>
              </a:rPr>
            </a:br>
            <a:r>
              <a:rPr lang="en-US" sz="4000" dirty="0" smtClean="0">
                <a:ea typeface="ＭＳ Ｐゴシック" charset="-128"/>
              </a:rPr>
              <a:t>Topics to be covered in this presentation</a:t>
            </a:r>
            <a:r>
              <a:rPr lang="en-US" dirty="0" smtClean="0">
                <a:ea typeface="ＭＳ Ｐゴシック" charset="-128"/>
              </a:rPr>
              <a:t>.</a:t>
            </a:r>
          </a:p>
        </p:txBody>
      </p:sp>
      <p:sp>
        <p:nvSpPr>
          <p:cNvPr id="18435" name="Content Placeholder 5"/>
          <p:cNvSpPr>
            <a:spLocks noGrp="1"/>
          </p:cNvSpPr>
          <p:nvPr>
            <p:ph idx="1"/>
          </p:nvPr>
        </p:nvSpPr>
        <p:spPr>
          <a:xfrm>
            <a:off x="345989" y="3756883"/>
            <a:ext cx="8229600" cy="2863850"/>
          </a:xfrm>
        </p:spPr>
        <p:txBody>
          <a:bodyPr/>
          <a:lstStyle/>
          <a:p>
            <a:pPr eaLnBrk="1" hangingPunct="1"/>
            <a:r>
              <a:rPr lang="en-US" dirty="0" smtClean="0">
                <a:ea typeface="ＭＳ Ｐゴシック" charset="-128"/>
              </a:rPr>
              <a:t>What is it?</a:t>
            </a:r>
          </a:p>
          <a:p>
            <a:pPr eaLnBrk="1" hangingPunct="1"/>
            <a:r>
              <a:rPr lang="en-US" dirty="0" smtClean="0">
                <a:ea typeface="ＭＳ Ｐゴシック" charset="-128"/>
              </a:rPr>
              <a:t>Why is it helpful?</a:t>
            </a:r>
          </a:p>
          <a:p>
            <a:pPr eaLnBrk="1" hangingPunct="1"/>
            <a:r>
              <a:rPr lang="en-US" dirty="0" smtClean="0">
                <a:ea typeface="ＭＳ Ｐゴシック" charset="-128"/>
              </a:rPr>
              <a:t>How to use it</a:t>
            </a:r>
          </a:p>
          <a:p>
            <a:pPr eaLnBrk="1" hangingPunct="1"/>
            <a:endParaRPr lang="en-US" dirty="0" smtClean="0">
              <a:ea typeface="ＭＳ Ｐゴシック" charset="-128"/>
            </a:endParaRPr>
          </a:p>
        </p:txBody>
      </p:sp>
      <p:pic>
        <p:nvPicPr>
          <p:cNvPr id="4" name="PowerPoint Temp">
            <a:hlinkClick r:id="" action="ppaction://media"/>
          </p:cNvPr>
          <p:cNvPicPr>
            <a:picLocks noRot="1" noChangeAspect="1"/>
          </p:cNvPicPr>
          <p:nvPr>
            <a:wavAudioFile r:embed="rId1" name="PowerPoint Temp"/>
          </p:nvPr>
        </p:nvPicPr>
        <p:blipFill>
          <a:blip r:embed="rId4"/>
          <a:stretch>
            <a:fillRect/>
          </a:stretch>
        </p:blipFill>
        <p:spPr>
          <a:xfrm>
            <a:off x="8747125" y="6461125"/>
            <a:ext cx="244475" cy="244475"/>
          </a:xfrm>
          <a:prstGeom prst="rect">
            <a:avLst/>
          </a:prstGeom>
        </p:spPr>
      </p:pic>
      <p:pic>
        <p:nvPicPr>
          <p:cNvPr id="6" name="Picture 3" descr="Screen Shot 2012-09-16 at 11.45.14 AM.png"/>
          <p:cNvPicPr>
            <a:picLocks noChangeAspect="1"/>
          </p:cNvPicPr>
          <p:nvPr/>
        </p:nvPicPr>
        <p:blipFill rotWithShape="1">
          <a:blip r:embed="rId5" cstate="screen"/>
          <a:srcRect l="16963" t="32190" r="30360" b="57483"/>
          <a:stretch/>
        </p:blipFill>
        <p:spPr bwMode="auto">
          <a:xfrm>
            <a:off x="345989" y="1387866"/>
            <a:ext cx="8433357" cy="1171938"/>
          </a:xfrm>
          <a:prstGeom prst="rect">
            <a:avLst/>
          </a:prstGeom>
          <a:noFill/>
          <a:ln w="9525">
            <a:noFill/>
            <a:miter lim="800000"/>
            <a:headEnd/>
            <a:tailEnd/>
          </a:ln>
        </p:spPr>
      </p:pic>
    </p:spTree>
  </p:cSld>
  <p:clrMapOvr>
    <a:masterClrMapping/>
  </p:clrMapOvr>
  <p:transition advTm="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dirty="0" smtClean="0">
                <a:ea typeface="ＭＳ Ｐゴシック" charset="-128"/>
              </a:rPr>
              <a:t> ACR Appropriateness Criteria®</a:t>
            </a:r>
          </a:p>
        </p:txBody>
      </p:sp>
      <p:sp>
        <p:nvSpPr>
          <p:cNvPr id="20483" name="Content Placeholder 2"/>
          <p:cNvSpPr>
            <a:spLocks noGrp="1"/>
          </p:cNvSpPr>
          <p:nvPr>
            <p:ph idx="1"/>
          </p:nvPr>
        </p:nvSpPr>
        <p:spPr/>
        <p:txBody>
          <a:bodyPr/>
          <a:lstStyle/>
          <a:p>
            <a:r>
              <a:rPr lang="en-US" dirty="0" smtClean="0">
                <a:ea typeface="ＭＳ Ｐゴシック" charset="-128"/>
              </a:rPr>
              <a:t>A “National standard” of quality</a:t>
            </a:r>
          </a:p>
          <a:p>
            <a:r>
              <a:rPr lang="en-US" dirty="0" smtClean="0">
                <a:ea typeface="ＭＳ Ｐゴシック" charset="-128"/>
              </a:rPr>
              <a:t>By panels of experts </a:t>
            </a:r>
          </a:p>
          <a:p>
            <a:r>
              <a:rPr lang="en-US" dirty="0" smtClean="0">
                <a:ea typeface="ＭＳ Ｐゴシック" charset="-128"/>
              </a:rPr>
              <a:t>Multiple medical specialties</a:t>
            </a:r>
          </a:p>
        </p:txBody>
      </p:sp>
      <p:pic>
        <p:nvPicPr>
          <p:cNvPr id="4" name="PowerPoint Temp">
            <a:hlinkClick r:id="" action="ppaction://media"/>
          </p:cNvPr>
          <p:cNvPicPr>
            <a:picLocks noRot="1" noChangeAspect="1"/>
          </p:cNvPicPr>
          <p:nvPr>
            <a:wavAudioFile r:embed="rId1" name="PowerPoint Temp"/>
          </p:nvPr>
        </p:nvPicPr>
        <p:blipFill>
          <a:blip r:embed="rId4"/>
          <a:stretch>
            <a:fillRect/>
          </a:stretch>
        </p:blipFill>
        <p:spPr>
          <a:xfrm>
            <a:off x="8747125" y="6461125"/>
            <a:ext cx="244475" cy="244475"/>
          </a:xfrm>
          <a:prstGeom prst="rect">
            <a:avLst/>
          </a:prstGeom>
        </p:spPr>
      </p:pic>
    </p:spTree>
  </p:cSld>
  <p:clrMapOvr>
    <a:masterClrMapping/>
  </p:clrMapOvr>
  <p:transition advTm="19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smtClean="0">
                <a:ea typeface="ＭＳ Ｐゴシック" charset="-128"/>
              </a:rPr>
              <a:t>Why is it helpful?</a:t>
            </a:r>
            <a:br>
              <a:rPr lang="en-US" smtClean="0">
                <a:ea typeface="ＭＳ Ｐゴシック" charset="-128"/>
              </a:rPr>
            </a:br>
            <a:endParaRPr lang="en-US" smtClean="0">
              <a:ea typeface="ＭＳ Ｐゴシック" charset="-128"/>
            </a:endParaRPr>
          </a:p>
        </p:txBody>
      </p:sp>
      <p:sp>
        <p:nvSpPr>
          <p:cNvPr id="22531" name="Content Placeholder 2"/>
          <p:cNvSpPr>
            <a:spLocks noGrp="1"/>
          </p:cNvSpPr>
          <p:nvPr>
            <p:ph idx="1"/>
          </p:nvPr>
        </p:nvSpPr>
        <p:spPr>
          <a:xfrm>
            <a:off x="457200" y="1600200"/>
            <a:ext cx="8412162" cy="4525963"/>
          </a:xfrm>
        </p:spPr>
        <p:txBody>
          <a:bodyPr/>
          <a:lstStyle/>
          <a:p>
            <a:r>
              <a:rPr lang="en-US" dirty="0" smtClean="0">
                <a:ea typeface="ＭＳ Ｐゴシック" charset="-128"/>
              </a:rPr>
              <a:t>Helps providers choose the most appropriate imaging studies</a:t>
            </a:r>
          </a:p>
          <a:p>
            <a:r>
              <a:rPr lang="en-US" dirty="0" smtClean="0">
                <a:ea typeface="ＭＳ Ｐゴシック" charset="-128"/>
              </a:rPr>
              <a:t>Evidence-based guidelines </a:t>
            </a:r>
          </a:p>
          <a:p>
            <a:pPr lvl="1"/>
            <a:r>
              <a:rPr lang="en-US" dirty="0" smtClean="0">
                <a:ea typeface="ＭＳ Ｐゴシック" charset="-128"/>
              </a:rPr>
              <a:t>180 topics </a:t>
            </a:r>
          </a:p>
          <a:p>
            <a:pPr lvl="1"/>
            <a:r>
              <a:rPr lang="en-US" dirty="0" smtClean="0">
                <a:ea typeface="ＭＳ Ｐゴシック" charset="-128"/>
              </a:rPr>
              <a:t>&gt;850 variants</a:t>
            </a:r>
          </a:p>
          <a:p>
            <a:endParaRPr lang="en-US" dirty="0" smtClean="0">
              <a:ea typeface="ＭＳ Ｐゴシック" charset="-128"/>
            </a:endParaRPr>
          </a:p>
        </p:txBody>
      </p:sp>
      <p:pic>
        <p:nvPicPr>
          <p:cNvPr id="4" name="PowerPoint Temp">
            <a:hlinkClick r:id="" action="ppaction://media"/>
          </p:cNvPr>
          <p:cNvPicPr>
            <a:picLocks noRot="1" noChangeAspect="1"/>
          </p:cNvPicPr>
          <p:nvPr>
            <a:wavAudioFile r:embed="rId1" name="PowerPoint Temp"/>
          </p:nvPr>
        </p:nvPicPr>
        <p:blipFill>
          <a:blip r:embed="rId4"/>
          <a:stretch>
            <a:fillRect/>
          </a:stretch>
        </p:blipFill>
        <p:spPr>
          <a:xfrm>
            <a:off x="8747125" y="6461125"/>
            <a:ext cx="244475" cy="244475"/>
          </a:xfrm>
          <a:prstGeom prst="rect">
            <a:avLst/>
          </a:prstGeom>
        </p:spPr>
      </p:pic>
    </p:spTree>
  </p:cSld>
  <p:clrMapOvr>
    <a:masterClrMapping/>
  </p:clrMapOvr>
  <p:transition advTm="24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pPr eaLnBrk="1" hangingPunct="1"/>
            <a:r>
              <a:rPr lang="en-US" smtClean="0">
                <a:ea typeface="ＭＳ Ｐゴシック" charset="-128"/>
              </a:rPr>
              <a:t>How do we use it?</a:t>
            </a:r>
          </a:p>
        </p:txBody>
      </p:sp>
      <p:sp>
        <p:nvSpPr>
          <p:cNvPr id="24579" name="Content Placeholder 2"/>
          <p:cNvSpPr>
            <a:spLocks noGrp="1"/>
          </p:cNvSpPr>
          <p:nvPr>
            <p:ph idx="1"/>
          </p:nvPr>
        </p:nvSpPr>
        <p:spPr/>
        <p:txBody>
          <a:bodyPr/>
          <a:lstStyle/>
          <a:p>
            <a:pPr eaLnBrk="1" hangingPunct="1">
              <a:buNone/>
            </a:pPr>
            <a:endParaRPr lang="en-US" dirty="0" smtClean="0">
              <a:ea typeface="ＭＳ Ｐゴシック" charset="-128"/>
            </a:endParaRPr>
          </a:p>
          <a:p>
            <a:pPr eaLnBrk="1" hangingPunct="1">
              <a:buFont typeface="Arial" charset="0"/>
              <a:buNone/>
            </a:pPr>
            <a:r>
              <a:rPr lang="en-US" sz="4800" dirty="0" smtClean="0">
                <a:ea typeface="ＭＳ Ｐゴシック" charset="-128"/>
                <a:hlinkClick r:id="rId4"/>
              </a:rPr>
              <a:t>www.acr.org/ac</a:t>
            </a:r>
            <a:endParaRPr lang="en-US" sz="4800" dirty="0" smtClean="0">
              <a:ea typeface="ＭＳ Ｐゴシック" charset="-128"/>
            </a:endParaRPr>
          </a:p>
          <a:p>
            <a:pPr eaLnBrk="1" hangingPunct="1">
              <a:buFont typeface="Arial" charset="0"/>
              <a:buNone/>
            </a:pPr>
            <a:r>
              <a:rPr lang="en-US" dirty="0" smtClean="0">
                <a:ea typeface="ＭＳ Ｐゴシック" charset="-128"/>
              </a:rPr>
              <a:t>or </a:t>
            </a:r>
          </a:p>
          <a:p>
            <a:pPr eaLnBrk="1" hangingPunct="1">
              <a:buFont typeface="Arial" charset="0"/>
              <a:buNone/>
            </a:pPr>
            <a:r>
              <a:rPr lang="en-US" dirty="0" smtClean="0">
                <a:ea typeface="ＭＳ Ｐゴシック" charset="-128"/>
              </a:rPr>
              <a:t>search for “ACR Appropriateness Criteria”</a:t>
            </a:r>
          </a:p>
        </p:txBody>
      </p:sp>
      <p:pic>
        <p:nvPicPr>
          <p:cNvPr id="4" name="PowerPoint Temp">
            <a:hlinkClick r:id="" action="ppaction://media"/>
          </p:cNvPr>
          <p:cNvPicPr>
            <a:picLocks noRot="1" noChangeAspect="1"/>
          </p:cNvPicPr>
          <p:nvPr>
            <a:wavAudioFile r:embed="rId1" name="PowerPoint Temp"/>
          </p:nvPr>
        </p:nvPicPr>
        <p:blipFill>
          <a:blip r:embed="rId5"/>
          <a:stretch>
            <a:fillRect/>
          </a:stretch>
        </p:blipFill>
        <p:spPr>
          <a:xfrm>
            <a:off x="8747125" y="6461125"/>
            <a:ext cx="244475" cy="244475"/>
          </a:xfrm>
          <a:prstGeom prst="rect">
            <a:avLst/>
          </a:prstGeom>
        </p:spPr>
      </p:pic>
    </p:spTree>
  </p:cSld>
  <p:clrMapOvr>
    <a:masterClrMapping/>
  </p:clrMapOvr>
  <p:transition advTm="12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 descr="Screen Shot 2012-09-16 at 11.45.14 AM.png"/>
          <p:cNvPicPr>
            <a:picLocks noChangeAspect="1"/>
          </p:cNvPicPr>
          <p:nvPr/>
        </p:nvPicPr>
        <p:blipFill>
          <a:blip r:embed="rId4" cstate="screen"/>
          <a:srcRect/>
          <a:stretch>
            <a:fillRect/>
          </a:stretch>
        </p:blipFill>
        <p:spPr bwMode="auto">
          <a:xfrm>
            <a:off x="220252" y="371195"/>
            <a:ext cx="8608886" cy="6102036"/>
          </a:xfrm>
          <a:prstGeom prst="rect">
            <a:avLst/>
          </a:prstGeom>
          <a:noFill/>
          <a:ln w="9525">
            <a:noFill/>
            <a:miter lim="800000"/>
            <a:headEnd/>
            <a:tailEnd/>
          </a:ln>
        </p:spPr>
      </p:pic>
      <p:pic>
        <p:nvPicPr>
          <p:cNvPr id="3" name="PowerPoint Temp">
            <a:hlinkClick r:id="" action="ppaction://media"/>
          </p:cNvPr>
          <p:cNvPicPr>
            <a:picLocks noRot="1" noChangeAspect="1"/>
          </p:cNvPicPr>
          <p:nvPr>
            <a:wavAudioFile r:embed="rId1" name="PowerPoint Temp"/>
          </p:nvPr>
        </p:nvPicPr>
        <p:blipFill>
          <a:blip r:embed="rId5"/>
          <a:stretch>
            <a:fillRect/>
          </a:stretch>
        </p:blipFill>
        <p:spPr>
          <a:xfrm>
            <a:off x="8747125" y="6461125"/>
            <a:ext cx="244475" cy="244475"/>
          </a:xfrm>
          <a:prstGeom prst="rect">
            <a:avLst/>
          </a:prstGeom>
        </p:spPr>
      </p:pic>
    </p:spTree>
  </p:cSld>
  <p:clrMapOvr>
    <a:masterClrMapping/>
  </p:clrMapOvr>
  <p:transition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 descr="Screen Shot 2012-09-16 at 11.45.28 AM.png"/>
          <p:cNvPicPr>
            <a:picLocks noChangeAspect="1"/>
          </p:cNvPicPr>
          <p:nvPr/>
        </p:nvPicPr>
        <p:blipFill>
          <a:blip r:embed="rId4" cstate="screen"/>
          <a:srcRect/>
          <a:stretch>
            <a:fillRect/>
          </a:stretch>
        </p:blipFill>
        <p:spPr bwMode="auto">
          <a:xfrm>
            <a:off x="144422" y="398353"/>
            <a:ext cx="8685556" cy="6228784"/>
          </a:xfrm>
          <a:prstGeom prst="rect">
            <a:avLst/>
          </a:prstGeom>
          <a:noFill/>
          <a:ln w="9525">
            <a:noFill/>
            <a:miter lim="800000"/>
            <a:headEnd/>
            <a:tailEnd/>
          </a:ln>
        </p:spPr>
      </p:pic>
      <p:pic>
        <p:nvPicPr>
          <p:cNvPr id="3" name="PowerPoint Temp">
            <a:hlinkClick r:id="" action="ppaction://media"/>
          </p:cNvPr>
          <p:cNvPicPr>
            <a:picLocks noRot="1" noChangeAspect="1"/>
          </p:cNvPicPr>
          <p:nvPr>
            <a:wavAudioFile r:embed="rId1" name="PowerPoint Temp"/>
          </p:nvPr>
        </p:nvPicPr>
        <p:blipFill>
          <a:blip r:embed="rId5"/>
          <a:stretch>
            <a:fillRect/>
          </a:stretch>
        </p:blipFill>
        <p:spPr>
          <a:xfrm>
            <a:off x="8747125" y="6461125"/>
            <a:ext cx="244475" cy="244475"/>
          </a:xfrm>
          <a:prstGeom prst="rect">
            <a:avLst/>
          </a:prstGeom>
        </p:spPr>
      </p:pic>
    </p:spTree>
  </p:cSld>
  <p:clrMapOvr>
    <a:masterClrMapping/>
  </p:clrMapOvr>
  <p:transition advTm="1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 descr="Screen Shot 2012-09-16 at 11.55.22 AM.png"/>
          <p:cNvPicPr>
            <a:picLocks noChangeAspect="1"/>
          </p:cNvPicPr>
          <p:nvPr/>
        </p:nvPicPr>
        <p:blipFill>
          <a:blip r:embed="rId4" cstate="screen"/>
          <a:srcRect/>
          <a:stretch>
            <a:fillRect/>
          </a:stretch>
        </p:blipFill>
        <p:spPr bwMode="auto">
          <a:xfrm>
            <a:off x="353085" y="461726"/>
            <a:ext cx="8482191" cy="6111089"/>
          </a:xfrm>
          <a:prstGeom prst="rect">
            <a:avLst/>
          </a:prstGeom>
          <a:noFill/>
          <a:ln w="9525">
            <a:noFill/>
            <a:miter lim="800000"/>
            <a:headEnd/>
            <a:tailEnd/>
          </a:ln>
        </p:spPr>
      </p:pic>
      <p:pic>
        <p:nvPicPr>
          <p:cNvPr id="3" name="PowerPoint Temp">
            <a:hlinkClick r:id="" action="ppaction://media"/>
          </p:cNvPr>
          <p:cNvPicPr>
            <a:picLocks noRot="1" noChangeAspect="1"/>
          </p:cNvPicPr>
          <p:nvPr>
            <a:wavAudioFile r:embed="rId1" name="PowerPoint Temp"/>
          </p:nvPr>
        </p:nvPicPr>
        <p:blipFill>
          <a:blip r:embed="rId5"/>
          <a:stretch>
            <a:fillRect/>
          </a:stretch>
        </p:blipFill>
        <p:spPr>
          <a:xfrm>
            <a:off x="8747125" y="6461125"/>
            <a:ext cx="244475" cy="244475"/>
          </a:xfrm>
          <a:prstGeom prst="rect">
            <a:avLst/>
          </a:prstGeom>
        </p:spPr>
      </p:pic>
    </p:spTree>
  </p:cSld>
  <p:clrMapOvr>
    <a:masterClrMapping/>
  </p:clrMapOvr>
  <p:transition advTm="1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7.7"/>
</p:tagLst>
</file>

<file path=ppt/tags/tag2.xml><?xml version="1.0" encoding="utf-8"?>
<p:tagLst xmlns:a="http://schemas.openxmlformats.org/drawingml/2006/main" xmlns:r="http://schemas.openxmlformats.org/officeDocument/2006/relationships" xmlns:p="http://schemas.openxmlformats.org/presentationml/2006/main">
  <p:tag name="TIMING" val="|15.4|3.2|6.9|5.1|3.6|7.9|2.:|9.6"/>
</p:tagLst>
</file>

<file path=ppt/tags/tag3.xml><?xml version="1.0" encoding="utf-8"?>
<p:tagLst xmlns:a="http://schemas.openxmlformats.org/drawingml/2006/main" xmlns:r="http://schemas.openxmlformats.org/officeDocument/2006/relationships" xmlns:p="http://schemas.openxmlformats.org/presentationml/2006/main">
  <p:tag name="TIMING" val="|3.4|7.3|12.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3930</TotalTime>
  <Words>1276</Words>
  <Application>Microsoft Office PowerPoint</Application>
  <PresentationFormat>On-screen Show (4:3)</PresentationFormat>
  <Paragraphs>112</Paragraphs>
  <Slides>22</Slides>
  <Notes>21</Notes>
  <HiddenSlides>0</HiddenSlides>
  <MMClips>21</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Using the ACR Appropriateness Criteria Jeffrey Hogg, M.D. West Virginia University Department of Radiology </vt:lpstr>
      <vt:lpstr>How does one choose??? What imaging study is the best choice to answer my clinical question.</vt:lpstr>
      <vt:lpstr>American College of Radiology Appropriateness Criteria   Topics to be covered in this presentation.</vt:lpstr>
      <vt:lpstr> ACR Appropriateness Criteria®</vt:lpstr>
      <vt:lpstr>Why is it helpful? </vt:lpstr>
      <vt:lpstr>How do we use 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Literature Review</vt:lpstr>
      <vt:lpstr> ACR Appropriateness Criteria®</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Spine Imaging: What to Use &amp; When Guidelines</dc:title>
  <dc:creator>Jeffery P. Hogg</dc:creator>
  <cp:lastModifiedBy>Admin</cp:lastModifiedBy>
  <cp:revision>65</cp:revision>
  <dcterms:created xsi:type="dcterms:W3CDTF">2013-10-10T16:19:10Z</dcterms:created>
  <dcterms:modified xsi:type="dcterms:W3CDTF">2013-10-14T15:04:18Z</dcterms:modified>
</cp:coreProperties>
</file>