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a175c7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a175c7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aa1a173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aa1a173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aa1a173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aa1a173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aa1a173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aa1a173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aa1a173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aa1a173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aa1a173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aa1a173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a175c7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a175c7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aa1a173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aa1a17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aa1a17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aa1a17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aa1a173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aa1a173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aa1a173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aa1a17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aa1a173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aa1a173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aa1a173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aa1a173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Approach Radiology Procedures</a:t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Jonathan G. Martin MD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375" y="-27025"/>
            <a:ext cx="143862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-1"/>
            <a:ext cx="141875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Pain Management:</a:t>
            </a:r>
            <a:endParaRPr sz="2400"/>
          </a:p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311700" y="55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Overs</a:t>
            </a:r>
            <a:r>
              <a:rPr lang="en">
                <a:solidFill>
                  <a:srgbClr val="FFFF00"/>
                </a:solidFill>
              </a:rPr>
              <a:t>edation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Reversal of opioids with Naloxone (Narcan)</a:t>
            </a:r>
            <a:endParaRPr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Reversal of benzodiazepines with Flumazenil (Romazicon)</a:t>
            </a:r>
            <a:endParaRPr/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311700" y="17017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Adverse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r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Mild urticaria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Bronchospasm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Laryngeal edema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Hypotension with tachycardia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Hypotension with bradycardia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Severe hypertension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Seizures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Font typeface="Arial"/>
              <a:buChar char="●"/>
            </a:pPr>
            <a:r>
              <a:rPr lang="en" sz="1400">
                <a:solidFill>
                  <a:srgbClr val="EEECE1"/>
                </a:solidFill>
              </a:rPr>
              <a:t>Pulmonary edema</a:t>
            </a:r>
            <a:endParaRPr sz="1400">
              <a:solidFill>
                <a:srgbClr val="EEECE1"/>
              </a:solidFill>
            </a:endParaRPr>
          </a:p>
          <a:p>
            <a:pPr indent="45720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4655100" y="17017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Reactions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Diphenhydramine 25-50 mg IV or PO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Albuterol inhaler +/- epinephrine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Epinephrine IV or IM*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Elevate legs, fluid bolus, +/- epinephrine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Elevate legs, fluid bolus, +/- atropine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Nitroglycerine 0.4 mg sublingual +/- labetalol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Valium 5 mg IV or Versed 1 mg IV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Lasix 20-40 mg IV +/- morphine</a:t>
            </a:r>
            <a:endParaRPr sz="1400">
              <a:solidFill>
                <a:srgbClr val="EEECE1"/>
              </a:solidFill>
            </a:endParaRPr>
          </a:p>
        </p:txBody>
      </p:sp>
      <p:sp>
        <p:nvSpPr>
          <p:cNvPr id="165" name="Google Shape;165;p34"/>
          <p:cNvSpPr txBox="1"/>
          <p:nvPr/>
        </p:nvSpPr>
        <p:spPr>
          <a:xfrm>
            <a:off x="0" y="4847275"/>
            <a:ext cx="9107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*Epinephrine SC or IM (1:1,000) 0.1 to 0.3 ml (0.1 to 0.3 mg) or, especially if hypotension evident, (1:10,000) slowly IV 1 to 3 ml (0.1 to 0.3 mg).  </a:t>
            </a:r>
            <a:r>
              <a:rPr lang="en" sz="1000">
                <a:solidFill>
                  <a:srgbClr val="FFFF00"/>
                </a:solidFill>
              </a:rPr>
              <a:t> ***EPI PEN***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Procedural Risks:</a:t>
            </a:r>
            <a:endParaRPr sz="2400"/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311700" y="482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Infection, bleeding, injury to adjacent structures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Antibiotic coverage: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Not universal around the world, in the USA, or likely even within your department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Coverage is based on area from which bugs would enter bloodstream    </a:t>
            </a:r>
            <a:endParaRPr>
              <a:solidFill>
                <a:srgbClr val="EEECE1"/>
              </a:solidFill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000"/>
              <a:buChar char="■"/>
            </a:pPr>
            <a:r>
              <a:rPr lang="en" sz="1000">
                <a:solidFill>
                  <a:srgbClr val="EEECE1"/>
                </a:solidFill>
              </a:rPr>
              <a:t>(percutaneous = skin, biliary = enteric, etc)</a:t>
            </a:r>
            <a:endParaRPr sz="10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Risk of bleeding: see chart  </a:t>
            </a:r>
            <a:r>
              <a:rPr lang="en" sz="2400">
                <a:solidFill>
                  <a:srgbClr val="EEECE1"/>
                </a:solidFill>
              </a:rPr>
              <a:t>→</a:t>
            </a:r>
            <a:r>
              <a:rPr lang="en">
                <a:solidFill>
                  <a:srgbClr val="EEECE1"/>
                </a:solidFill>
              </a:rPr>
              <a:t> 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Special cases: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FFFF00"/>
                </a:solidFill>
              </a:rPr>
              <a:t>kidneys</a:t>
            </a:r>
            <a:r>
              <a:rPr lang="en">
                <a:solidFill>
                  <a:srgbClr val="EEECE1"/>
                </a:solidFill>
              </a:rPr>
              <a:t> higher risk of uncontrolled </a:t>
            </a:r>
            <a:r>
              <a:rPr lang="en">
                <a:solidFill>
                  <a:srgbClr val="FFFF00"/>
                </a:solidFill>
              </a:rPr>
              <a:t>bleeding</a:t>
            </a:r>
            <a:endParaRPr>
              <a:solidFill>
                <a:srgbClr val="FF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FFFF00"/>
                </a:solidFill>
              </a:rPr>
              <a:t>gastrostomy</a:t>
            </a:r>
            <a:r>
              <a:rPr lang="en">
                <a:solidFill>
                  <a:srgbClr val="EEECE1"/>
                </a:solidFill>
              </a:rPr>
              <a:t> tube higher risk of </a:t>
            </a:r>
            <a:r>
              <a:rPr lang="en">
                <a:solidFill>
                  <a:srgbClr val="FFFF00"/>
                </a:solidFill>
              </a:rPr>
              <a:t>peritonitis</a:t>
            </a:r>
            <a:endParaRPr>
              <a:solidFill>
                <a:srgbClr val="FF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FFFF00"/>
                </a:solidFill>
              </a:rPr>
              <a:t>embolization</a:t>
            </a:r>
            <a:r>
              <a:rPr lang="en">
                <a:solidFill>
                  <a:srgbClr val="EEECE1"/>
                </a:solidFill>
              </a:rPr>
              <a:t> of solid organs (fibroid embolization, kidney, liver, spleen, etc) causes a </a:t>
            </a:r>
            <a:r>
              <a:rPr lang="en">
                <a:solidFill>
                  <a:srgbClr val="FFFF00"/>
                </a:solidFill>
              </a:rPr>
              <a:t>post-embolization syndrome</a:t>
            </a:r>
            <a:r>
              <a:rPr lang="en">
                <a:solidFill>
                  <a:srgbClr val="FFFFFF"/>
                </a:solidFill>
              </a:rPr>
              <a:t> (flu-like symptoms for 1-2 weeks post procedure)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traumatic </a:t>
            </a:r>
            <a:r>
              <a:rPr lang="en">
                <a:solidFill>
                  <a:srgbClr val="FFFF00"/>
                </a:solidFill>
              </a:rPr>
              <a:t>spleen</a:t>
            </a:r>
            <a:r>
              <a:rPr lang="en">
                <a:solidFill>
                  <a:srgbClr val="EEECE1"/>
                </a:solidFill>
              </a:rPr>
              <a:t> embolization needs</a:t>
            </a:r>
            <a:r>
              <a:rPr lang="en">
                <a:solidFill>
                  <a:srgbClr val="FFFFFF"/>
                </a:solidFill>
              </a:rPr>
              <a:t> weeks of</a:t>
            </a:r>
            <a:r>
              <a:rPr lang="en">
                <a:solidFill>
                  <a:srgbClr val="FFFF00"/>
                </a:solidFill>
              </a:rPr>
              <a:t> antibiotics </a:t>
            </a:r>
            <a:r>
              <a:rPr lang="en">
                <a:solidFill>
                  <a:srgbClr val="FFFFFF"/>
                </a:solidFill>
              </a:rPr>
              <a:t>and possible</a:t>
            </a:r>
            <a:r>
              <a:rPr lang="en">
                <a:solidFill>
                  <a:srgbClr val="FFFF00"/>
                </a:solidFill>
              </a:rPr>
              <a:t> vaccination</a:t>
            </a:r>
            <a:endParaRPr>
              <a:solidFill>
                <a:srgbClr val="EEECE1"/>
              </a:solidFill>
            </a:endParaRPr>
          </a:p>
        </p:txBody>
      </p:sp>
      <p:pic>
        <p:nvPicPr>
          <p:cNvPr descr="Screen Shot 2017-10-12 at 11.43.55 AM.png"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675" y="2053925"/>
            <a:ext cx="4952975" cy="178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 txBox="1"/>
          <p:nvPr/>
        </p:nvSpPr>
        <p:spPr>
          <a:xfrm>
            <a:off x="5088075" y="3778825"/>
            <a:ext cx="404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Jaffe TA, Raiff D, Ho LM, Kim CY. Management of Anticoagulant and Antiplatelet Medications in Adults Undergoing Percutaneous Interventions. AJR Am J Roentgenol. 2015 Aug;205(2):421-8. doi: 10.2214/AJR.14.13342.</a:t>
            </a: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Post Procedure Care:</a:t>
            </a:r>
            <a:endParaRPr sz="2400"/>
          </a:p>
        </p:txBody>
      </p:sp>
      <p:sp>
        <p:nvSpPr>
          <p:cNvPr id="179" name="Google Shape;179;p36"/>
          <p:cNvSpPr txBox="1"/>
          <p:nvPr>
            <p:ph idx="1" type="body"/>
          </p:nvPr>
        </p:nvSpPr>
        <p:spPr>
          <a:xfrm>
            <a:off x="311700" y="71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Vascular access (ports, permcaths, PICCs, etc) placed in IR are ready for immediate use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Femoral arterial access requires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*4-6 hours leg straight if manual compression utilized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*2 hours leg straight if closure device is used</a:t>
            </a:r>
            <a:endParaRPr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Radial arterial access compressive band remains in place ~1 hr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Gastrostomy tube will generally have one of these two approaches: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Challenge in 2-4 hours, may eat overnight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Challenge in 24 hours, NPO overnight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Moderate sedation patient should be stable for 1 hour prior to discharge</a:t>
            </a:r>
            <a:endParaRPr>
              <a:solidFill>
                <a:srgbClr val="EEECE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Post Procedure Care:</a:t>
            </a:r>
            <a:endParaRPr sz="2400"/>
          </a:p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103875" y="827038"/>
            <a:ext cx="3761400" cy="17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EECE1"/>
                </a:solidFill>
              </a:rPr>
              <a:t>Resumption of anticoagulants → </a:t>
            </a:r>
            <a:endParaRPr>
              <a:solidFill>
                <a:srgbClr val="EEECE1"/>
              </a:solidFill>
            </a:endParaRPr>
          </a:p>
        </p:txBody>
      </p:sp>
      <p:pic>
        <p:nvPicPr>
          <p:cNvPr descr="Screen Shot 2017-10-12 at 12.00.12 PM.png"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5" y="2703050"/>
            <a:ext cx="4442579" cy="236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599675" y="2910550"/>
            <a:ext cx="3761400" cy="17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EECE1"/>
                </a:solidFill>
              </a:rPr>
              <a:t>← </a:t>
            </a:r>
            <a:r>
              <a:rPr lang="en">
                <a:solidFill>
                  <a:srgbClr val="EEECE1"/>
                </a:solidFill>
              </a:rPr>
              <a:t>Resumption of antithrombotics</a:t>
            </a:r>
            <a:endParaRPr>
              <a:solidFill>
                <a:srgbClr val="EEECE1"/>
              </a:solidFill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CE1"/>
              </a:solidFill>
            </a:endParaRPr>
          </a:p>
        </p:txBody>
      </p:sp>
      <p:pic>
        <p:nvPicPr>
          <p:cNvPr descr="Screen Shot 2017-10-12 at 12.00.25 PM.png"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000" y="370025"/>
            <a:ext cx="5392749" cy="225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7"/>
          <p:cNvSpPr txBox="1"/>
          <p:nvPr/>
        </p:nvSpPr>
        <p:spPr>
          <a:xfrm>
            <a:off x="4707075" y="4769425"/>
            <a:ext cx="429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Jaffe TA, Raiff D, Ho LM, Kim CY. Management of Anticoagulant and Antiplatelet Medications in Adults Undergoing Percutaneous Interventions. AJR Am J Roentgenol. 2015 Aug;205(2):421-8. doi: 10.2214/AJR.14.13342.</a:t>
            </a:r>
            <a:endParaRPr sz="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procedures do we perform?</a:t>
            </a:r>
            <a:endParaRPr sz="2400"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Venous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Venograms, venous access, catheters, ports, IVC filter placement/retrieval, dialysis catheters, fistulagram, deep venous thrombosis and pulmonary embolism treatment and lysis, varicose vein treatment, varicocele/pelvic congestion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Arterial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Peripheral arterial disease (claudication and critical limb ischemia), mesenteric angiography, renal artery embolization, renal angiogram/stenting, uterine artery embolization, visceral artery aneurysms, pseudoaneurysm treatment, subclavian artery stenting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Gastrointestinal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Gastrostomy, jejunostomy, bariatric embolization, gastrointestinal bleeding, abscess drainage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Genitourinary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Nephrostostomy, nephroureterostomy, ureteral stents, nephrolithiasis management, suprapubic catheters</a:t>
            </a:r>
            <a:endParaRPr sz="1400"/>
          </a:p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4655100" y="-508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</a:rPr>
              <a:t>Hepatobiliary</a:t>
            </a:r>
            <a:endParaRPr sz="1400">
              <a:solidFill>
                <a:srgbClr val="FFFFFF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Transjugular intrahepatic portosystemic shunts, balloon occluded retrograde transvenous obliteration, biliary drainage, biliary stenting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Oncology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Biopsy, liver/kidney ablation, chemoembolization, selective internal radiotherapy, soft tissue tumor ablation, preoperative embolization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Women’s Health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Uterine artery embolization, placenta accrete/previa/increta embolization, fallopian tube recanalization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Men’s Health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Prostate artery embolization, pudendal nerve block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Palliation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Celiac plexus block, cryoneurolysis, phantom limb pain ablation, tunneled pleural/abdominal effusion catheter placement</a:t>
            </a: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Musculoskeletal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Vertebral body augmentation/kyphoplasty, desmoid tumor ablation, pre operative embolization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The Procedure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What procedure are they having, and why?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Have they had this procedure before?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If so, any complications, including over/undersedation, access issues, etc.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 review of prior reports and procedural imaging are invaluable</a:t>
            </a:r>
            <a:endParaRPr>
              <a:solidFill>
                <a:srgbClr val="EEECE1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Review of associated relevant imaging is mandatory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Ultrasound, CT and/or MRI for vascular access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CT abdomen, MRI abdomen, or even lowest slices of a CT chest for gastrostomy placement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Ultrasound or CT for biliary or nephrostomy placement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Abscess drainage usually requires CT for thorough evaluation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311700" y="71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Procedure specific details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Percutaneous nephrostomy: is it unilateral or bilateral?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If unilateral, the side for intervention </a:t>
            </a:r>
            <a:r>
              <a:rPr lang="en">
                <a:solidFill>
                  <a:srgbClr val="FFFF00"/>
                </a:solidFill>
              </a:rPr>
              <a:t>MUST BE MARKED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Venous access: have they had multiple prior catheters? Are certain veins known to be thrombosed, open or closed? What type of catheter do they need and why? Tunneled or not?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Are they now, or might they be in the future, a candidate for dialysis? If so, know that subclavian access must be avoided as it risks all future fistula creation in that extremity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ESRD: when was the last time they were dialyzed? Do they have a fistula or a graft (these are very different things)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 fistula is native artery to native vein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 graft includes an interposed segment of artificial material</a:t>
            </a:r>
            <a:endParaRPr>
              <a:solidFill>
                <a:srgbClr val="EEECE1"/>
              </a:solidFill>
            </a:endParaRPr>
          </a:p>
          <a:p>
            <a:pPr indent="45720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117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Current Clinical Status: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Where is the patient? (ICU, floor, outpatient)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What is their code status?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Are they consentable?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If not, next of kin, power of attorney, phone # should be entered in EMR</a:t>
            </a:r>
            <a:endParaRPr sz="14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If  patient has dementia, is continuing with the procedure appropriate?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Evidence demonstrates gastrostomy tube placement in dementia often results in more harm than benefit</a:t>
            </a:r>
            <a:endParaRPr sz="1400">
              <a:solidFill>
                <a:srgbClr val="EEECE1"/>
              </a:solidFill>
            </a:endParaRPr>
          </a:p>
          <a:p>
            <a:pPr indent="45720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46551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Basics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 sz="1400">
                <a:solidFill>
                  <a:srgbClr val="EEECE1"/>
                </a:solidFill>
              </a:rPr>
              <a:t>Are they NPO?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2 hrs for clear liquids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6-8 hours for solid foods and non-clear liqui</a:t>
            </a:r>
            <a:r>
              <a:rPr lang="en">
                <a:solidFill>
                  <a:srgbClr val="EEECE1"/>
                </a:solidFill>
              </a:rPr>
              <a:t>ds</a:t>
            </a:r>
            <a:endParaRPr sz="14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Are there any infectious signs/symptoms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If they have blood cultures, have they been clear for 48-72 hrs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Vital signs? Improving, worsening, stable?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Severe HTN increases risk of bleeding</a:t>
            </a:r>
            <a:endParaRPr sz="14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What is their ASA Score?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Current Clinical Status:</a:t>
            </a:r>
            <a:endParaRPr>
              <a:solidFill>
                <a:srgbClr val="FFFF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ASA 1</a:t>
            </a:r>
            <a:r>
              <a:rPr lang="en" sz="1400">
                <a:solidFill>
                  <a:srgbClr val="EEECE1"/>
                </a:solidFill>
              </a:rPr>
              <a:t>: A normal healthy patient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usually</a:t>
            </a:r>
            <a:r>
              <a:rPr lang="en" sz="1400">
                <a:solidFill>
                  <a:srgbClr val="EEECE1"/>
                </a:solidFill>
              </a:rPr>
              <a:t> an outpatient coming for an elective procedure, such as </a:t>
            </a:r>
            <a:r>
              <a:rPr lang="en">
                <a:solidFill>
                  <a:srgbClr val="EEECE1"/>
                </a:solidFill>
              </a:rPr>
              <a:t>Vascath in </a:t>
            </a:r>
            <a:r>
              <a:rPr lang="en" sz="1400">
                <a:solidFill>
                  <a:srgbClr val="EEECE1"/>
                </a:solidFill>
              </a:rPr>
              <a:t>a Stem Cell Donor, or a</a:t>
            </a:r>
            <a:r>
              <a:rPr lang="en">
                <a:solidFill>
                  <a:srgbClr val="EEECE1"/>
                </a:solidFill>
              </a:rPr>
              <a:t> healthy person presenting for a</a:t>
            </a:r>
            <a:r>
              <a:rPr lang="en" sz="1400">
                <a:solidFill>
                  <a:srgbClr val="EEECE1"/>
                </a:solidFill>
              </a:rPr>
              <a:t> thyroid nodule biopsy</a:t>
            </a:r>
            <a:endParaRPr sz="14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ASA 2</a:t>
            </a:r>
            <a:r>
              <a:rPr lang="en" sz="1400">
                <a:solidFill>
                  <a:srgbClr val="EEECE1"/>
                </a:solidFill>
              </a:rPr>
              <a:t>: A patient with mild systemic disease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 </a:t>
            </a:r>
            <a:r>
              <a:rPr lang="en" sz="1400">
                <a:solidFill>
                  <a:srgbClr val="EEECE1"/>
                </a:solidFill>
              </a:rPr>
              <a:t>very common outpatient, sometimes an inpatient. example is a person with cancer, otherwise well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46551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ASA Score</a:t>
            </a:r>
            <a:endParaRPr>
              <a:solidFill>
                <a:srgbClr val="FFFF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ASA 3</a:t>
            </a:r>
            <a:r>
              <a:rPr lang="en" sz="1400">
                <a:solidFill>
                  <a:srgbClr val="EEECE1"/>
                </a:solidFill>
              </a:rPr>
              <a:t>: patient with severe systemic disease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the most common for </a:t>
            </a:r>
            <a:r>
              <a:rPr lang="en">
                <a:solidFill>
                  <a:srgbClr val="EEECE1"/>
                </a:solidFill>
              </a:rPr>
              <a:t>in IR</a:t>
            </a:r>
            <a:r>
              <a:rPr lang="en" sz="1400">
                <a:solidFill>
                  <a:srgbClr val="EEECE1"/>
                </a:solidFill>
              </a:rPr>
              <a:t>. most inpatients. ANY patient with ESRD is AT LEAST an ASA 3</a:t>
            </a:r>
            <a:endParaRPr sz="14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ASA 4</a:t>
            </a:r>
            <a:r>
              <a:rPr lang="en" sz="1400">
                <a:solidFill>
                  <a:srgbClr val="EEECE1"/>
                </a:solidFill>
              </a:rPr>
              <a:t>: patient with severe systemic disease that is a constant threat to life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these are unstable inpatients that REQUIRE general anesthesia…too unstable for moderate sedation.</a:t>
            </a:r>
            <a:endParaRPr sz="1400">
              <a:solidFill>
                <a:srgbClr val="EEECE1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ASA 5</a:t>
            </a:r>
            <a:r>
              <a:rPr lang="en" sz="1400">
                <a:solidFill>
                  <a:srgbClr val="EEECE1"/>
                </a:solidFill>
              </a:rPr>
              <a:t>: A moribund patient who is not expected to survive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usually trauma or on</a:t>
            </a:r>
            <a:r>
              <a:rPr lang="en">
                <a:solidFill>
                  <a:srgbClr val="EEECE1"/>
                </a:solidFill>
              </a:rPr>
              <a:t>-</a:t>
            </a:r>
            <a:r>
              <a:rPr lang="en" sz="1400">
                <a:solidFill>
                  <a:srgbClr val="EEECE1"/>
                </a:solidFill>
              </a:rPr>
              <a:t>call emergency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Current Clinical Status:</a:t>
            </a:r>
            <a:endParaRPr>
              <a:solidFill>
                <a:srgbClr val="FFFF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Labs:</a:t>
            </a:r>
            <a:endParaRPr sz="1400">
              <a:solidFill>
                <a:srgbClr val="FFFF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within 30 days is usually good enough</a:t>
            </a:r>
            <a:endParaRPr sz="14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INR &lt;1.5 (or sometimes &lt;2.0 is ok)</a:t>
            </a:r>
            <a:endParaRPr sz="1400">
              <a:solidFill>
                <a:srgbClr val="EEECE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200"/>
              <a:buChar char="○"/>
            </a:pPr>
            <a:r>
              <a:rPr lang="en" sz="1200">
                <a:solidFill>
                  <a:srgbClr val="EEECE1"/>
                </a:solidFill>
              </a:rPr>
              <a:t>Need a recent INR if using anticoagulants</a:t>
            </a:r>
            <a:endParaRPr sz="12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Platelets &gt;50</a:t>
            </a:r>
            <a:endParaRPr sz="14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Serum Potassium (increased cardiac events)</a:t>
            </a:r>
            <a:endParaRPr sz="14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GFR &gt; 30 </a:t>
            </a:r>
            <a:r>
              <a:rPr lang="en" sz="1000">
                <a:solidFill>
                  <a:srgbClr val="EEECE1"/>
                </a:solidFill>
              </a:rPr>
              <a:t>(Creatinine &lt;2.0)</a:t>
            </a:r>
            <a:r>
              <a:rPr lang="en" sz="1400">
                <a:solidFill>
                  <a:srgbClr val="EEECE1"/>
                </a:solidFill>
              </a:rPr>
              <a:t>, especially if contrast is to be used</a:t>
            </a:r>
            <a:endParaRPr sz="1400">
              <a:solidFill>
                <a:srgbClr val="EEECE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200"/>
              <a:buChar char="○"/>
            </a:pPr>
            <a:r>
              <a:rPr lang="en" sz="1200">
                <a:solidFill>
                  <a:srgbClr val="EEECE1"/>
                </a:solidFill>
              </a:rPr>
              <a:t>mounting evidence this may not matter</a:t>
            </a:r>
            <a:endParaRPr sz="1200"/>
          </a:p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4655100" y="711150"/>
            <a:ext cx="42603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Chart Review</a:t>
            </a:r>
            <a:endParaRPr>
              <a:solidFill>
                <a:srgbClr val="FFFF00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Medications:</a:t>
            </a:r>
            <a:endParaRPr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200"/>
              <a:buChar char="○"/>
            </a:pPr>
            <a:r>
              <a:rPr lang="en" sz="1200">
                <a:solidFill>
                  <a:srgbClr val="EEECE1"/>
                </a:solidFill>
              </a:rPr>
              <a:t>Warfarin, Plavix, Aspirin 325mg held for 5 days</a:t>
            </a:r>
            <a:endParaRPr sz="1200">
              <a:solidFill>
                <a:srgbClr val="EEECE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400"/>
              <a:buFont typeface="Arial"/>
              <a:buChar char="○"/>
            </a:pPr>
            <a:r>
              <a:rPr lang="en" sz="1200">
                <a:solidFill>
                  <a:srgbClr val="EEECE1"/>
                </a:solidFill>
              </a:rPr>
              <a:t>Heparin IV held for 2-4 hours</a:t>
            </a:r>
            <a:endParaRPr sz="12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200"/>
              <a:buChar char="○"/>
            </a:pPr>
            <a:r>
              <a:rPr lang="en" sz="1200">
                <a:solidFill>
                  <a:srgbClr val="EEECE1"/>
                </a:solidFill>
              </a:rPr>
              <a:t>Dabigatran/Apixaban/etc held for: 24-48 hrs</a:t>
            </a:r>
            <a:endParaRPr sz="1200"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1400"/>
              <a:buChar char="●"/>
            </a:pPr>
            <a:r>
              <a:rPr lang="en" sz="1400">
                <a:solidFill>
                  <a:srgbClr val="FFFF00"/>
                </a:solidFill>
              </a:rPr>
              <a:t>Allergies:</a:t>
            </a:r>
            <a:endParaRPr sz="14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04800" lvl="1" marL="9144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200"/>
              <a:buChar char="○"/>
            </a:pPr>
            <a:r>
              <a:rPr lang="en" sz="1200">
                <a:solidFill>
                  <a:srgbClr val="EEECE1"/>
                </a:solidFill>
              </a:rPr>
              <a:t>Contrast, lidocaine, opioids, versed, antibiotics, latex, nickel</a:t>
            </a:r>
            <a:endParaRPr sz="1200">
              <a:solidFill>
                <a:srgbClr val="EEECE1"/>
              </a:solidFill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000"/>
              <a:buChar char="■"/>
            </a:pPr>
            <a:r>
              <a:rPr lang="en" sz="1000">
                <a:solidFill>
                  <a:srgbClr val="EEECE1"/>
                </a:solidFill>
              </a:rPr>
              <a:t>Make sure to note degree of reaction</a:t>
            </a:r>
            <a:endParaRPr sz="1000">
              <a:solidFill>
                <a:srgbClr val="EEECE1"/>
              </a:solidFill>
            </a:endParaRPr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 sz="1400">
                <a:solidFill>
                  <a:srgbClr val="EEECE1"/>
                </a:solidFill>
              </a:rPr>
              <a:t>Anaphylaxis to anything</a:t>
            </a:r>
            <a:endParaRPr sz="1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What to know about the patient:</a:t>
            </a:r>
            <a:endParaRPr sz="2400"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235500" y="71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Physical Exam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General disposition: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Cardiopulmonary reserve / oxygen requirements? Are they on respiratory support?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Can the patient lay flat / tolerate the procedure?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Are they “of size” (= very large)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What access / IVs do they currently have?</a:t>
            </a:r>
            <a:endParaRPr>
              <a:solidFill>
                <a:srgbClr val="EEECE1"/>
              </a:solidFill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Airway: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Do they use CPAP, BiPAP, or have COPD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Any limitation to neck mobility, unusually thick neck?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Recent head and neck surgery?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What is their Mallampati Score?</a:t>
            </a:r>
            <a:endParaRPr>
              <a:solidFill>
                <a:srgbClr val="EEECE1"/>
              </a:solidFill>
            </a:endParaRPr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5493575" y="1838900"/>
            <a:ext cx="3594900" cy="3221400"/>
          </a:xfrm>
          <a:prstGeom prst="rect">
            <a:avLst/>
          </a:prstGeom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Mallampati: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3175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Class I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Soft palate, fauces, uvula, anterior and posterior pillars</a:t>
            </a:r>
            <a:endParaRPr sz="14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Class II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Soft palate, fauces, uvula</a:t>
            </a:r>
            <a:endParaRPr sz="14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Class III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Soft palate and BASE of uvula</a:t>
            </a:r>
            <a:endParaRPr sz="1400">
              <a:solidFill>
                <a:srgbClr val="EEECE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●"/>
            </a:pPr>
            <a:r>
              <a:rPr lang="en" sz="1400">
                <a:solidFill>
                  <a:srgbClr val="EEECE1"/>
                </a:solidFill>
              </a:rPr>
              <a:t>Class IV</a:t>
            </a:r>
            <a:endParaRPr sz="1400"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Soft palate not seen</a:t>
            </a:r>
            <a:endParaRPr sz="1400">
              <a:solidFill>
                <a:srgbClr val="EEECE1"/>
              </a:solidFill>
            </a:endParaRPr>
          </a:p>
        </p:txBody>
      </p:sp>
      <p:pic>
        <p:nvPicPr>
          <p:cNvPr descr="Screen Shot 2017-10-12 at 11.49.40 AM.png"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598" y="1849302"/>
            <a:ext cx="2306474" cy="11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EECE1"/>
                </a:solidFill>
              </a:rPr>
              <a:t>Pain Management:</a:t>
            </a:r>
            <a:endParaRPr sz="2400"/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711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Moderate Sedation</a:t>
            </a:r>
            <a:endParaRPr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IV Drugs: Most commonly Fentanyl and Versed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Common starting dose 1 mg Versed, 50 mcg Fentanyl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Higher tolerance may require Dilaudid (dose ~1 mg)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Allergies may suggest use of Morphine (dose ~2 mg)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If opioid induced itching -&gt; Benadryl (25-50 mg)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Benadryl administration correlates with oversedation </a:t>
            </a:r>
            <a:r>
              <a:rPr lang="en">
                <a:solidFill>
                  <a:srgbClr val="EEECE1"/>
                </a:solidFill>
              </a:rPr>
              <a:t>so it should not be used routinely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Nausea most commonly treated with Zofran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EEECE1"/>
              </a:solidFill>
            </a:endParaRPr>
          </a:p>
          <a:p>
            <a: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rgbClr val="EEECE1"/>
              </a:buClr>
              <a:buSzPts val="1800"/>
              <a:buChar char="●"/>
            </a:pPr>
            <a:r>
              <a:rPr lang="en">
                <a:solidFill>
                  <a:srgbClr val="EEECE1"/>
                </a:solidFill>
              </a:rPr>
              <a:t>Local anesthesia: Lidocaine +/- sodium bicarbonate</a:t>
            </a:r>
            <a:endParaRPr>
              <a:solidFill>
                <a:srgbClr val="EEECE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1400"/>
              <a:buChar char="○"/>
            </a:pPr>
            <a:r>
              <a:rPr lang="en">
                <a:solidFill>
                  <a:srgbClr val="EEECE1"/>
                </a:solidFill>
              </a:rPr>
              <a:t>Either way, the patient WILL feel it</a:t>
            </a:r>
            <a:endParaRPr>
              <a:solidFill>
                <a:srgbClr val="EEECE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