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57" r:id="rId3"/>
    <p:sldId id="263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1B69AE-3EB1-F902-4E65-29F26678058F}" name="Amanda Decker" initials="AD" userId="S::adecker@hq.rsna.org::686ee65f-bb7c-46d2-aa94-3165f444406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Decker" userId="686ee65f-bb7c-46d2-aa94-3165f4444064" providerId="ADAL" clId="{BE329D0D-73AF-4466-AD25-7241617E61EE}"/>
    <pc:docChg chg="delSld">
      <pc:chgData name="Amanda Decker" userId="686ee65f-bb7c-46d2-aa94-3165f4444064" providerId="ADAL" clId="{BE329D0D-73AF-4466-AD25-7241617E61EE}" dt="2023-06-23T20:51:56.915" v="0" actId="47"/>
      <pc:docMkLst>
        <pc:docMk/>
      </pc:docMkLst>
      <pc:sldChg chg="del">
        <pc:chgData name="Amanda Decker" userId="686ee65f-bb7c-46d2-aa94-3165f4444064" providerId="ADAL" clId="{BE329D0D-73AF-4466-AD25-7241617E61EE}" dt="2023-06-23T20:51:56.915" v="0" actId="47"/>
        <pc:sldMkLst>
          <pc:docMk/>
          <pc:sldMk cId="2149077984" sldId="260"/>
        </pc:sldMkLst>
      </pc:sldChg>
      <pc:sldChg chg="del">
        <pc:chgData name="Amanda Decker" userId="686ee65f-bb7c-46d2-aa94-3165f4444064" providerId="ADAL" clId="{BE329D0D-73AF-4466-AD25-7241617E61EE}" dt="2023-06-23T20:51:56.915" v="0" actId="47"/>
        <pc:sldMkLst>
          <pc:docMk/>
          <pc:sldMk cId="2865349991" sldId="262"/>
        </pc:sldMkLst>
      </pc:sldChg>
      <pc:sldChg chg="del">
        <pc:chgData name="Amanda Decker" userId="686ee65f-bb7c-46d2-aa94-3165f4444064" providerId="ADAL" clId="{BE329D0D-73AF-4466-AD25-7241617E61EE}" dt="2023-06-23T20:51:56.915" v="0" actId="47"/>
        <pc:sldMkLst>
          <pc:docMk/>
          <pc:sldMk cId="2943004193" sldId="264"/>
        </pc:sldMkLst>
      </pc:sldChg>
    </pc:docChg>
  </pc:docChgLst>
  <pc:docChgLst>
    <pc:chgData name="Amanda Decker" userId="686ee65f-bb7c-46d2-aa94-3165f4444064" providerId="ADAL" clId="{9F11C014-98A9-4B61-9EEC-B314EC98E33F}"/>
    <pc:docChg chg="">
      <pc:chgData name="Amanda Decker" userId="686ee65f-bb7c-46d2-aa94-3165f4444064" providerId="ADAL" clId="{9F11C014-98A9-4B61-9EEC-B314EC98E33F}" dt="2023-06-23T20:49:47.108" v="2"/>
      <pc:docMkLst>
        <pc:docMk/>
      </pc:docMkLst>
      <pc:sldChg chg="delCm">
        <pc:chgData name="Amanda Decker" userId="686ee65f-bb7c-46d2-aa94-3165f4444064" providerId="ADAL" clId="{9F11C014-98A9-4B61-9EEC-B314EC98E33F}" dt="2023-06-23T20:49:47.108" v="2"/>
        <pc:sldMkLst>
          <pc:docMk/>
          <pc:sldMk cId="641313189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manda Decker" userId="686ee65f-bb7c-46d2-aa94-3165f4444064" providerId="ADAL" clId="{9F11C014-98A9-4B61-9EEC-B314EC98E33F}" dt="2023-06-23T20:49:47.108" v="2"/>
              <pc2:cmMkLst xmlns:pc2="http://schemas.microsoft.com/office/powerpoint/2019/9/main/command">
                <pc:docMk/>
                <pc:sldMk cId="641313189" sldId="257"/>
                <pc2:cmMk id="{624B9463-DFEB-454A-AD4A-E35D9D42D16B}"/>
              </pc2:cmMkLst>
            </pc226:cmChg>
          </p:ext>
        </pc:extLst>
      </pc:sldChg>
      <pc:sldChg chg="delCm modCm">
        <pc:chgData name="Amanda Decker" userId="686ee65f-bb7c-46d2-aa94-3165f4444064" providerId="ADAL" clId="{9F11C014-98A9-4B61-9EEC-B314EC98E33F}" dt="2023-06-23T20:49:41.887" v="1"/>
        <pc:sldMkLst>
          <pc:docMk/>
          <pc:sldMk cId="2100356203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manda Decker" userId="686ee65f-bb7c-46d2-aa94-3165f4444064" providerId="ADAL" clId="{9F11C014-98A9-4B61-9EEC-B314EC98E33F}" dt="2023-06-23T20:49:41.887" v="1"/>
              <pc2:cmMkLst xmlns:pc2="http://schemas.microsoft.com/office/powerpoint/2019/9/main/command">
                <pc:docMk/>
                <pc:sldMk cId="2100356203" sldId="265"/>
                <pc2:cmMk id="{624B9463-DFEB-454A-AD4A-E35D9D42D16B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22669-A925-4973-8B9F-1CF5812C871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E68BD-F24A-42D2-B385-18B17FF1E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0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8255-D28C-291E-3FE7-ABB1C21A0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799651-8C02-9E54-C7C7-B665C3DD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B3BCA-2E92-849A-B4EE-BF1497A32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C1479-28B4-5DC0-E9FE-F6E90A50D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B3400-6E30-C76D-3757-385B5F3B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4C7FF-3681-A542-5060-9CAD8ABD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F8375-86A3-027C-1A6D-0AB57D155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E3374-116D-8D4C-0EB0-D1A4BAD0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E53C-94B8-1B0C-37D9-DD9E7B034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16255-0DA6-7848-E659-0377BB06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7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B817BC-9E8E-A911-A11B-C679EC9D8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C4A81-F8F0-4C33-6B40-EC197A628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B2836-C579-E8E0-6878-842EFA91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1FA20-04C0-5B71-FD1C-CC7DC2B3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DAF0D-3DA4-0591-1E29-67406871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7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DB9D1-4566-63FA-3DFC-F6F056BA1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61175-F8C3-7F2D-3A98-A5F450A1E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E9BE-7AA3-8F85-65BE-FF005CADE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0B506-2A0D-2B42-922A-099C9BE5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46748-FB84-B8D1-FB8E-139D05E54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2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CC02-4D46-FFC2-7E8D-845EF04FB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C7665-7E01-042F-5F16-8E3485E21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0A309-785F-7476-4848-346A8AA21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72CCD-FF32-A906-186C-69EE3DAE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27023-1BE7-8838-2B04-3ADC0168E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3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E36DD-C134-67A8-7600-3EE73DA3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2A1C5-4C47-022C-29C8-4B7AA7D4E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F6BCA-BFB1-0EF2-11A0-C7866A5D5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0293F-C246-D4CF-5B5C-0CE4078F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36C83-59FC-7D93-C5AF-C7DF18A8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06292-3ED8-002E-BDE9-80B56FBD9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9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8F16C-3945-B041-77EA-514B50C77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1DC66-79BE-E68E-9A28-5CEF15054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8A45B-CF6C-6F4E-1F8B-499D6CB6D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774840-3CE6-F7A7-659E-E28D40A4E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D95981-9226-ADA6-224A-822C46DFC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6AE386-596A-92BF-EF4E-A9098CF21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0363E-9441-CCB6-5215-CA58FB4F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4E390-575F-AA8A-5757-254E4AD1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7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00E85-F1CA-DFA2-1135-923752343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1C4957-DEC0-3B9E-A7CB-48B1EB36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4BC3F-0001-D824-A5D3-CEBA7C65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2A364-9866-FCD2-C79F-6F4E4E7A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0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73781-1A89-29DC-AE8C-65DC9EE8C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2AB0FC-F9A7-2768-0BA8-918FF9A6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2CD42-7534-E818-7E73-25F6C673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6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0FA8-0D9C-2A5D-7E3B-A630ECBF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5E054-FA7E-FEB7-6B98-48A291FC1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91ACD-A1CE-7B14-5273-5831DFAE5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33144-6079-07A8-7B46-398CFBA6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A439B-6960-8BAF-9677-C174653C2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C0179-51E2-D1AC-730B-0ABCFF4B7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3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52E6-65F8-EDC4-42FD-5C3C5B91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C16BA-C45E-73D3-456C-7100A610B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482C1-366E-EB60-44BF-52F7EB282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9432D-AD33-0A72-6139-AD5C4C8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1BDB1-9C6B-DD8C-DD51-7682043E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59E70-246F-2A5D-D273-E8B4D56B0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3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B746DA-251E-F30F-3230-AEE14D2D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4A52E-F98D-EC93-F157-ED979CCD8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A58A9-8502-C62B-0778-3DBD5A7B2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28E6C-3762-48D4-B5C3-F3C51DD6067C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63020-8EB8-5665-41D8-09E167B18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71AE5-8890-805C-52F7-F5F4ED28C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CD901-CF13-4724-AF51-2E7F0059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8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067801"/>
              </p:ext>
            </p:extLst>
          </p:nvPr>
        </p:nvGraphicFramePr>
        <p:xfrm>
          <a:off x="0" y="145472"/>
          <a:ext cx="12191999" cy="6549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573">
                  <a:extLst>
                    <a:ext uri="{9D8B030D-6E8A-4147-A177-3AD203B41FA5}">
                      <a16:colId xmlns:a16="http://schemas.microsoft.com/office/drawing/2014/main" val="2733182114"/>
                    </a:ext>
                  </a:extLst>
                </a:gridCol>
                <a:gridCol w="1721176">
                  <a:extLst>
                    <a:ext uri="{9D8B030D-6E8A-4147-A177-3AD203B41FA5}">
                      <a16:colId xmlns:a16="http://schemas.microsoft.com/office/drawing/2014/main" val="2688790676"/>
                    </a:ext>
                  </a:extLst>
                </a:gridCol>
                <a:gridCol w="2611833">
                  <a:extLst>
                    <a:ext uri="{9D8B030D-6E8A-4147-A177-3AD203B41FA5}">
                      <a16:colId xmlns:a16="http://schemas.microsoft.com/office/drawing/2014/main" val="1155098516"/>
                    </a:ext>
                  </a:extLst>
                </a:gridCol>
                <a:gridCol w="2215943">
                  <a:extLst>
                    <a:ext uri="{9D8B030D-6E8A-4147-A177-3AD203B41FA5}">
                      <a16:colId xmlns:a16="http://schemas.microsoft.com/office/drawing/2014/main" val="525574769"/>
                    </a:ext>
                  </a:extLst>
                </a:gridCol>
                <a:gridCol w="2272930">
                  <a:extLst>
                    <a:ext uri="{9D8B030D-6E8A-4147-A177-3AD203B41FA5}">
                      <a16:colId xmlns:a16="http://schemas.microsoft.com/office/drawing/2014/main" val="1421620189"/>
                    </a:ext>
                  </a:extLst>
                </a:gridCol>
                <a:gridCol w="2424544">
                  <a:extLst>
                    <a:ext uri="{9D8B030D-6E8A-4147-A177-3AD203B41FA5}">
                      <a16:colId xmlns:a16="http://schemas.microsoft.com/office/drawing/2014/main" val="3729904148"/>
                    </a:ext>
                  </a:extLst>
                </a:gridCol>
              </a:tblGrid>
              <a:tr h="1017917">
                <a:tc>
                  <a:txBody>
                    <a:bodyPr/>
                    <a:lstStyle/>
                    <a:p>
                      <a:r>
                        <a:rPr lang="en-US" sz="1400" dirty="0"/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1 </a:t>
                      </a:r>
                    </a:p>
                    <a:p>
                      <a:r>
                        <a:rPr lang="en-US" sz="1400" dirty="0"/>
                        <a:t>Increase Diversity and Inclusion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2 </a:t>
                      </a:r>
                    </a:p>
                    <a:p>
                      <a:r>
                        <a:rPr lang="en-US" sz="1400" dirty="0"/>
                        <a:t>Foster Engagement and Collaboration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3</a:t>
                      </a:r>
                    </a:p>
                    <a:p>
                      <a:r>
                        <a:rPr lang="en-US" sz="1400" dirty="0"/>
                        <a:t>Expand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4</a:t>
                      </a:r>
                    </a:p>
                    <a:p>
                      <a:r>
                        <a:rPr lang="en-US" sz="1400" dirty="0"/>
                        <a:t>Amplify virtual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educational and mentorship opportunities for radiology educators and health services researchers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5</a:t>
                      </a:r>
                    </a:p>
                    <a:p>
                      <a:r>
                        <a:rPr lang="en-US" sz="1400" dirty="0"/>
                        <a:t>Understand ,</a:t>
                      </a:r>
                      <a:r>
                        <a:rPr lang="en-US" sz="1400" baseline="0" dirty="0"/>
                        <a:t> support and shape the radiology training workforce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05422"/>
                  </a:ext>
                </a:extLst>
              </a:tr>
              <a:tr h="1385912">
                <a:tc>
                  <a:txBody>
                    <a:bodyPr/>
                    <a:lstStyle/>
                    <a:p>
                      <a:r>
                        <a:rPr lang="en-US" sz="1200" dirty="0"/>
                        <a:t>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 how to systematically capture DEI metrics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Convene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bi-annual meeting starting in July 2023 across / affinity groups, c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ommittees, grants and programs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Revise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mission and vision statements every 5 years across AUR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task force to study and propose a new name for AUR that is inclusive of non-university radiologists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Gather data on how trainee and staff radiologists derive value from online programs and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D</a:t>
                      </a:r>
                      <a:r>
                        <a:rPr lang="en-US" sz="1200" b="0" baseline="0" dirty="0"/>
                        <a:t>evelop 3-5 priorities that increase understanding of current and imminent factors influencing education, research and leadership in radiology training programs</a:t>
                      </a:r>
                      <a:endParaRPr lang="en-US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103213"/>
                  </a:ext>
                </a:extLst>
              </a:tr>
              <a:tr h="1871932">
                <a:tc>
                  <a:txBody>
                    <a:bodyPr/>
                    <a:lstStyle/>
                    <a:p>
                      <a:r>
                        <a:rPr lang="en-US" sz="1200" dirty="0"/>
                        <a:t>Mid-term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Convene best practices in DEI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guidelines on faculty diversity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Update DEI metrics as needed to adapt to evolving organizational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Align mission and vision statements across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AUR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Identify at least 2 areas for collaboration across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at least 3 groups / committees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(focus on educator education, mentorship and HSR)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meaningful social media engagement</a:t>
                      </a:r>
                      <a:endParaRPr lang="en-US" sz="1200" b="0" i="1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Gather and disseminate quantitative and qualitative data on why and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on how / why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AUR is valuable to members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 annual meeting more affordable for all trainees,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Disseminate data on value of online content and grants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Gather</a:t>
                      </a:r>
                      <a:r>
                        <a:rPr lang="en-US" sz="1200" b="0" baseline="0" dirty="0"/>
                        <a:t> </a:t>
                      </a:r>
                      <a:r>
                        <a:rPr lang="en-US" sz="1200" b="0" dirty="0"/>
                        <a:t>data</a:t>
                      </a:r>
                      <a:r>
                        <a:rPr lang="en-US" sz="1200" b="0" baseline="0" dirty="0"/>
                        <a:t> (on how / why  mentorship is valuable to members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Gather quantitative</a:t>
                      </a:r>
                      <a:r>
                        <a:rPr lang="en-US" sz="1200" b="0" baseline="0" dirty="0"/>
                        <a:t> and qualitative data on factors influencing radiology training workforce using the 3-5 priorities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P</a:t>
                      </a:r>
                      <a:r>
                        <a:rPr lang="en-US" sz="1200" b="0" baseline="0" dirty="0"/>
                        <a:t>resent </a:t>
                      </a:r>
                      <a:r>
                        <a:rPr lang="en-US" sz="1200" b="0" dirty="0"/>
                        <a:t>common themes, pressure points and best practices from qualitative and quantitative research to membership</a:t>
                      </a:r>
                      <a:r>
                        <a:rPr lang="en-US" sz="1200" b="0" baseline="0" dirty="0"/>
                        <a:t> and leadership</a:t>
                      </a:r>
                      <a:endParaRPr lang="en-US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34636"/>
                  </a:ext>
                </a:extLst>
              </a:tr>
              <a:tr h="1871932">
                <a:tc>
                  <a:txBody>
                    <a:bodyPr/>
                    <a:lstStyle/>
                    <a:p>
                      <a:r>
                        <a:rPr lang="en-US" sz="1200" dirty="0"/>
                        <a:t>Long-term</a:t>
                      </a:r>
                    </a:p>
                    <a:p>
                      <a:r>
                        <a:rPr lang="en-US" sz="1200" i="1" dirty="0"/>
                        <a:t>(TENTATIVE)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the diversity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AUR members, committee members and annual meeting speakers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Correlates DEI data with direct benefit to AUR. </a:t>
                      </a:r>
                      <a:r>
                        <a:rPr lang="en-US" sz="1200" b="0" i="0" baseline="0" dirty="0">
                          <a:solidFill>
                            <a:schemeClr val="tx1"/>
                          </a:solidFill>
                        </a:rPr>
                        <a:t>This Aim will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</a:rPr>
                        <a:t>guide the next strategic plan.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</a:rPr>
                        <a:t>Establish a diverse </a:t>
                      </a:r>
                      <a:r>
                        <a:rPr lang="en-US" sz="1200" b="0" i="0" baseline="0" dirty="0">
                          <a:solidFill>
                            <a:schemeClr val="tx1"/>
                          </a:solidFill>
                        </a:rPr>
                        <a:t>outreach t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</a:rPr>
                        <a:t>ask to 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</a:rPr>
                        <a:t>strengthen</a:t>
                      </a:r>
                      <a:r>
                        <a:rPr lang="en-GB" sz="1200" b="0" i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</a:rPr>
                        <a:t>cohesion across AUR,</a:t>
                      </a:r>
                      <a:r>
                        <a:rPr lang="en-GB" sz="1200" b="0" i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</a:rPr>
                        <a:t>cultivate</a:t>
                      </a:r>
                      <a:r>
                        <a:rPr lang="en-GB" sz="1200" b="0" i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0" dirty="0">
                          <a:solidFill>
                            <a:schemeClr val="tx1"/>
                          </a:solidFill>
                        </a:rPr>
                        <a:t>relationships with other societies and international chapters, and partner with organizations to build content (educator education, mentorship and HSR) that can be leveraged across multiple meeting venues.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</a:rPr>
                        <a:t>isseminate </a:t>
                      </a:r>
                      <a:r>
                        <a:rPr lang="en-US" sz="1200" b="0" i="0" baseline="0" dirty="0">
                          <a:solidFill>
                            <a:schemeClr val="tx1"/>
                          </a:solidFill>
                        </a:rPr>
                        <a:t>data from mid-term goals Aim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</a:rPr>
                        <a:t>to  members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1200" b="0" i="0" baseline="0" dirty="0">
                          <a:solidFill>
                            <a:schemeClr val="tx1"/>
                          </a:solidFill>
                        </a:rPr>
                        <a:t>evelop one intervention that draws on findings from mid-term goal data in order to increase membership and improve member satisfaction.  This Aim will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</a:rPr>
                        <a:t>guide the next strategic plan.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n-US" sz="1200" b="0" i="0" dirty="0"/>
                        <a:t>se data from short-term </a:t>
                      </a:r>
                      <a:r>
                        <a:rPr lang="en-US" sz="1200" b="0" i="0" baseline="0" dirty="0"/>
                        <a:t>goal to </a:t>
                      </a:r>
                      <a:r>
                        <a:rPr lang="en-US" sz="1200" b="0" i="0" dirty="0"/>
                        <a:t>define metrics and best practices for online content engagement and grant submission</a:t>
                      </a:r>
                      <a:r>
                        <a:rPr lang="en-US" sz="1200" b="0" i="0" baseline="0" dirty="0"/>
                        <a:t>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baseline="0" dirty="0"/>
                        <a:t>Create formal benchmarks, guidelines and best practices in mentorship by December 2025</a:t>
                      </a:r>
                      <a:endParaRPr lang="en-US" sz="12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200" b="0" i="0" baseline="0" dirty="0"/>
                        <a:t>evelop an intervention that can demonstrate a measurable change in education, research and leadership in radiology training programs based on  findings from the short and medium-term deliverables. These goals will </a:t>
                      </a:r>
                      <a:r>
                        <a:rPr lang="en-US" sz="1200" b="0" i="0" dirty="0"/>
                        <a:t>guide the next strategic plan.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63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35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020043"/>
              </p:ext>
            </p:extLst>
          </p:nvPr>
        </p:nvGraphicFramePr>
        <p:xfrm>
          <a:off x="163902" y="120770"/>
          <a:ext cx="118872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15">
                  <a:extLst>
                    <a:ext uri="{9D8B030D-6E8A-4147-A177-3AD203B41FA5}">
                      <a16:colId xmlns:a16="http://schemas.microsoft.com/office/drawing/2014/main" val="2733182114"/>
                    </a:ext>
                  </a:extLst>
                </a:gridCol>
                <a:gridCol w="2113472">
                  <a:extLst>
                    <a:ext uri="{9D8B030D-6E8A-4147-A177-3AD203B41FA5}">
                      <a16:colId xmlns:a16="http://schemas.microsoft.com/office/drawing/2014/main" val="2688790676"/>
                    </a:ext>
                  </a:extLst>
                </a:gridCol>
                <a:gridCol w="2544792">
                  <a:extLst>
                    <a:ext uri="{9D8B030D-6E8A-4147-A177-3AD203B41FA5}">
                      <a16:colId xmlns:a16="http://schemas.microsoft.com/office/drawing/2014/main" val="1155098516"/>
                    </a:ext>
                  </a:extLst>
                </a:gridCol>
                <a:gridCol w="2165230">
                  <a:extLst>
                    <a:ext uri="{9D8B030D-6E8A-4147-A177-3AD203B41FA5}">
                      <a16:colId xmlns:a16="http://schemas.microsoft.com/office/drawing/2014/main" val="525574769"/>
                    </a:ext>
                  </a:extLst>
                </a:gridCol>
                <a:gridCol w="2228491">
                  <a:extLst>
                    <a:ext uri="{9D8B030D-6E8A-4147-A177-3AD203B41FA5}">
                      <a16:colId xmlns:a16="http://schemas.microsoft.com/office/drawing/2014/main" val="142162018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729904148"/>
                    </a:ext>
                  </a:extLst>
                </a:gridCol>
              </a:tblGrid>
              <a:tr h="1017917">
                <a:tc>
                  <a:txBody>
                    <a:bodyPr/>
                    <a:lstStyle/>
                    <a:p>
                      <a:r>
                        <a:rPr lang="en-US" sz="1400" dirty="0"/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1 </a:t>
                      </a:r>
                    </a:p>
                    <a:p>
                      <a:r>
                        <a:rPr lang="en-US" sz="1400" dirty="0"/>
                        <a:t>Increase Diversity and Inclusion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2 </a:t>
                      </a:r>
                    </a:p>
                    <a:p>
                      <a:r>
                        <a:rPr lang="en-US" sz="1400" dirty="0"/>
                        <a:t>Foster Engagement and Collaboration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3</a:t>
                      </a:r>
                    </a:p>
                    <a:p>
                      <a:r>
                        <a:rPr lang="en-US" sz="1400" dirty="0"/>
                        <a:t>Expand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4</a:t>
                      </a:r>
                    </a:p>
                    <a:p>
                      <a:r>
                        <a:rPr lang="en-US" sz="1400" dirty="0"/>
                        <a:t>Amplify virtual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educational and mentorship opportunities for radiology educators and health services researchers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5</a:t>
                      </a:r>
                    </a:p>
                    <a:p>
                      <a:r>
                        <a:rPr lang="en-US" sz="1400" dirty="0"/>
                        <a:t>Understand ,</a:t>
                      </a:r>
                      <a:r>
                        <a:rPr lang="en-US" sz="1400" baseline="0" dirty="0"/>
                        <a:t> support and shape the radiology training workforce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05422"/>
                  </a:ext>
                </a:extLst>
              </a:tr>
              <a:tr h="1871932">
                <a:tc>
                  <a:txBody>
                    <a:bodyPr/>
                    <a:lstStyle/>
                    <a:p>
                      <a:r>
                        <a:rPr lang="en-US" sz="1200" dirty="0"/>
                        <a:t>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DEI committee will 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 how to systematically capture DEI metrics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leverage this data for societal diversity efforts by June 2023.</a:t>
                      </a:r>
                    </a:p>
                    <a:p>
                      <a:pPr marL="34290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Ideal metrics will be submitted to the new management company by May 2023 in order to be incorporated into new member build out.</a:t>
                      </a:r>
                    </a:p>
                    <a:p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LRP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will convene a bi-annual meeting starting in July 2023 across SIG / affinity groups,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ommittees, grants and programs.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This forum will 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create a space for these parties to begin to identify the value of AUR, best practices and barriers / facilitators for collaboration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. These data will be stored on an AUR accessible website.</a:t>
                      </a: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AUR mission and vision statements will be revised every 5 years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starting in April 2024, using 2022 SWOT.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Affinity / SIG groups, 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Committees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, grants and programs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will 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review and revise individual mission and vision statements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by April 2024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LRP will facilitate 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alignment of mission and vision statements across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SIG / affinity groups,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ommittees, grants and programs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AUR Education committee, RAHSR and grants programs by December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2024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 and BOD will create a stakeholder task force, including trainees and hybrid / private practice radiologists, to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study and propose a new name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AUR that is inclusive of non-university radiologists by December 2023 </a:t>
                      </a:r>
                      <a:r>
                        <a:rPr lang="en-US" sz="12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(Also supports Aims 1 and 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AUR Education committee, RAHSR and grants programs will </a:t>
                      </a:r>
                      <a:r>
                        <a:rPr lang="en-US" sz="1200" b="1" dirty="0"/>
                        <a:t>gather data on how trainee and staff radiologists derive value from online programs and grants </a:t>
                      </a:r>
                      <a:r>
                        <a:rPr lang="en-US" sz="1200" dirty="0"/>
                        <a:t>(e.g. top content, optimal format, best</a:t>
                      </a:r>
                      <a:r>
                        <a:rPr lang="en-US" sz="1200" baseline="0" dirty="0"/>
                        <a:t> practices</a:t>
                      </a:r>
                      <a:r>
                        <a:rPr lang="en-US" sz="1200" dirty="0"/>
                        <a:t>) by December 2023. </a:t>
                      </a:r>
                    </a:p>
                    <a:p>
                      <a:pPr marL="344488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Include insights from AUR members</a:t>
                      </a:r>
                      <a:r>
                        <a:rPr lang="en-US" sz="1200" baseline="0" dirty="0"/>
                        <a:t> with other society memberships (e.g. ARSS)</a:t>
                      </a:r>
                    </a:p>
                    <a:p>
                      <a:pPr marL="344488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Create</a:t>
                      </a:r>
                      <a:r>
                        <a:rPr lang="en-US" sz="1200" baseline="0" dirty="0"/>
                        <a:t> database of best practices</a:t>
                      </a:r>
                    </a:p>
                    <a:p>
                      <a:pPr marL="344488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Understand how to improve the quality of grant submissions</a:t>
                      </a: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LRP work with Affinity / SIG groups, </a:t>
                      </a:r>
                      <a:r>
                        <a:rPr lang="en-US" sz="1200" baseline="0" dirty="0"/>
                        <a:t>Well Being committee leaders,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APDR,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APCR and APDIR </a:t>
                      </a:r>
                      <a:r>
                        <a:rPr lang="en-US" sz="1200" baseline="0" dirty="0"/>
                        <a:t>to develop 3-5 priority open ended questions / themes that </a:t>
                      </a:r>
                      <a:r>
                        <a:rPr lang="en-US" sz="1200" b="1" baseline="0" dirty="0"/>
                        <a:t>increase understanding of current and imminent factors influencing education, research and leadership in radiology training programs</a:t>
                      </a:r>
                      <a:r>
                        <a:rPr lang="en-US" sz="1200" baseline="0" dirty="0"/>
                        <a:t> by December 2024 </a:t>
                      </a:r>
                    </a:p>
                    <a:p>
                      <a:pPr marL="398463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This data can be gathered in collaboration with other societies (e.g. leadership with ACR, APC, APDIR).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10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31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797259"/>
              </p:ext>
            </p:extLst>
          </p:nvPr>
        </p:nvGraphicFramePr>
        <p:xfrm>
          <a:off x="163902" y="120770"/>
          <a:ext cx="118872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15">
                  <a:extLst>
                    <a:ext uri="{9D8B030D-6E8A-4147-A177-3AD203B41FA5}">
                      <a16:colId xmlns:a16="http://schemas.microsoft.com/office/drawing/2014/main" val="2733182114"/>
                    </a:ext>
                  </a:extLst>
                </a:gridCol>
                <a:gridCol w="2113472">
                  <a:extLst>
                    <a:ext uri="{9D8B030D-6E8A-4147-A177-3AD203B41FA5}">
                      <a16:colId xmlns:a16="http://schemas.microsoft.com/office/drawing/2014/main" val="2688790676"/>
                    </a:ext>
                  </a:extLst>
                </a:gridCol>
                <a:gridCol w="2544792">
                  <a:extLst>
                    <a:ext uri="{9D8B030D-6E8A-4147-A177-3AD203B41FA5}">
                      <a16:colId xmlns:a16="http://schemas.microsoft.com/office/drawing/2014/main" val="1155098516"/>
                    </a:ext>
                  </a:extLst>
                </a:gridCol>
                <a:gridCol w="2165230">
                  <a:extLst>
                    <a:ext uri="{9D8B030D-6E8A-4147-A177-3AD203B41FA5}">
                      <a16:colId xmlns:a16="http://schemas.microsoft.com/office/drawing/2014/main" val="525574769"/>
                    </a:ext>
                  </a:extLst>
                </a:gridCol>
                <a:gridCol w="2228491">
                  <a:extLst>
                    <a:ext uri="{9D8B030D-6E8A-4147-A177-3AD203B41FA5}">
                      <a16:colId xmlns:a16="http://schemas.microsoft.com/office/drawing/2014/main" val="142162018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729904148"/>
                    </a:ext>
                  </a:extLst>
                </a:gridCol>
              </a:tblGrid>
              <a:tr h="1017917">
                <a:tc>
                  <a:txBody>
                    <a:bodyPr/>
                    <a:lstStyle/>
                    <a:p>
                      <a:r>
                        <a:rPr lang="en-US" sz="1400" dirty="0"/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1 </a:t>
                      </a:r>
                    </a:p>
                    <a:p>
                      <a:r>
                        <a:rPr lang="en-US" sz="1400" dirty="0"/>
                        <a:t>Increase Diversity and Inclusion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2 </a:t>
                      </a:r>
                    </a:p>
                    <a:p>
                      <a:r>
                        <a:rPr lang="en-US" sz="1400" dirty="0"/>
                        <a:t>Foster Engagement and Collaboration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3</a:t>
                      </a:r>
                    </a:p>
                    <a:p>
                      <a:r>
                        <a:rPr lang="en-US" sz="1400" dirty="0"/>
                        <a:t>Expand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4</a:t>
                      </a:r>
                    </a:p>
                    <a:p>
                      <a:r>
                        <a:rPr lang="en-US" sz="1400" dirty="0"/>
                        <a:t>Amplify virtual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educational and mentorship opportunities for radiology educators and health services researchers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5</a:t>
                      </a:r>
                    </a:p>
                    <a:p>
                      <a:r>
                        <a:rPr lang="en-US" sz="1400" dirty="0"/>
                        <a:t>Understand ,</a:t>
                      </a:r>
                      <a:r>
                        <a:rPr lang="en-US" sz="1400" baseline="0" dirty="0"/>
                        <a:t> support and shape the radiology training workforce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05422"/>
                  </a:ext>
                </a:extLst>
              </a:tr>
              <a:tr h="596381">
                <a:tc>
                  <a:txBody>
                    <a:bodyPr/>
                    <a:lstStyle/>
                    <a:p>
                      <a:r>
                        <a:rPr lang="en-US" sz="1200" dirty="0"/>
                        <a:t>Mid-term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DEI committee will 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convene best practices in DEI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from across affinity and sig groups members by January 2024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 planning committee and BOD will 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guidelines on faculty diversity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resulting in 20% new annual meeting faculty by January 2024. </a:t>
                      </a:r>
                    </a:p>
                    <a:p>
                      <a:pPr marL="346075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 this data with AUR members each January. The % of new faculty will be increased annually. </a:t>
                      </a:r>
                      <a:r>
                        <a:rPr lang="en-US" sz="12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(Also supports Aims 2,3, and 4)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Update DEI metrics as needed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 adapt to evolving organizational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LRP will facilitate 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alignment of mission and vision statements across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SIG / affinity groups,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ommittees, grants and programs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AUR Education committee, RAHSR and grants programs by December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2024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By April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2024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Affinity / SIG groups, Committees, grants and programs will use data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on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how / why AUR is valuable and barriers / facilitation to 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collaboration to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identify at least 2 areas for collaboration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across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at least 3 groups / committees (focus on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educator education, mentorship and HSR)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 Communications committee will 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meaningful social media engagement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increasing followers to 5k by December 2023, phased increase communication frequency to 2x week by July 2024 and creating new targeting teaching tip content.  </a:t>
                      </a:r>
                      <a:r>
                        <a:rPr lang="en-US" sz="12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(Supports Aims 3 and 4)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Membership committee will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gather and disseminate quantitative and qualitative data on why and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on how / why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AUR is valuable to members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by 2024 annual meeting using a phased approach (e.g. stories on why members joined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stayed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left). 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(Also supports</a:t>
                      </a:r>
                      <a:r>
                        <a:rPr lang="en-US" sz="1200" i="1" baseline="0" dirty="0">
                          <a:solidFill>
                            <a:schemeClr val="tx1"/>
                          </a:solidFill>
                        </a:rPr>
                        <a:t> Aim 2)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Finance committee will determine how to 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 annual meeting more affordable for all trainees,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including non-chief residents, (e.g. reduced meeting fees, expand travel stipends) by March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AUR Education committee, RAHSR and grants programs will </a:t>
                      </a:r>
                      <a:r>
                        <a:rPr lang="en-US" sz="1200" b="1" dirty="0"/>
                        <a:t>disseminate</a:t>
                      </a:r>
                      <a:r>
                        <a:rPr lang="en-US" sz="1200" dirty="0"/>
                        <a:t> </a:t>
                      </a:r>
                      <a:r>
                        <a:rPr lang="en-US" sz="1200" b="1" dirty="0"/>
                        <a:t>data on value of online content and grants</a:t>
                      </a:r>
                      <a:r>
                        <a:rPr lang="en-US" sz="1200" b="1" baseline="0" dirty="0"/>
                        <a:t> </a:t>
                      </a:r>
                      <a:r>
                        <a:rPr lang="en-US" sz="1200" baseline="0" dirty="0"/>
                        <a:t>to SIG / affinity groups, program planning committee and membership by April 2024 .</a:t>
                      </a: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Education committee (???) will work with new</a:t>
                      </a:r>
                      <a:r>
                        <a:rPr lang="en-US" sz="1200" baseline="0" dirty="0"/>
                        <a:t> management company to </a:t>
                      </a:r>
                      <a:r>
                        <a:rPr lang="en-US" sz="1200" dirty="0"/>
                        <a:t>gather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data</a:t>
                      </a:r>
                      <a:r>
                        <a:rPr lang="en-US" sz="1200" baseline="0" dirty="0"/>
                        <a:t> (on how / why  </a:t>
                      </a:r>
                      <a:r>
                        <a:rPr lang="en-US" sz="1200" b="1" baseline="0" dirty="0"/>
                        <a:t>mentorship is valuable </a:t>
                      </a:r>
                      <a:r>
                        <a:rPr lang="en-US" sz="1200" baseline="0" dirty="0"/>
                        <a:t>to members by December 2024. This will ideally be done</a:t>
                      </a:r>
                      <a:r>
                        <a:rPr lang="en-US" sz="1200" b="0" baseline="0" dirty="0"/>
                        <a:t> using semi- structured approaches </a:t>
                      </a:r>
                      <a:r>
                        <a:rPr lang="en-US" sz="1200" baseline="0" dirty="0"/>
                        <a:t>drawing from other societies and institutions.</a:t>
                      </a:r>
                      <a:r>
                        <a:rPr lang="en-US" sz="1200" b="0" baseline="0" dirty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LRP,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Affinity / SIG groups, </a:t>
                      </a:r>
                      <a:r>
                        <a:rPr lang="en-US" sz="1200" baseline="0" dirty="0"/>
                        <a:t>Well Being committee leaders,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APDR,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APCR,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APDIR </a:t>
                      </a:r>
                      <a:r>
                        <a:rPr lang="en-US" sz="1200" baseline="0" dirty="0"/>
                        <a:t> and new management company to </a:t>
                      </a:r>
                      <a:r>
                        <a:rPr lang="en-US" sz="1200" b="1" dirty="0"/>
                        <a:t>gather quantitative</a:t>
                      </a:r>
                      <a:r>
                        <a:rPr lang="en-US" sz="1200" b="1" baseline="0" dirty="0"/>
                        <a:t> and qualitative data on factors influencing radiology training workforce </a:t>
                      </a:r>
                      <a:r>
                        <a:rPr lang="en-US" sz="1200" baseline="0" dirty="0"/>
                        <a:t>using the 3-5 priorities outlined in short-term goals by June 2024.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Affinity / SIG groups, </a:t>
                      </a:r>
                      <a:r>
                        <a:rPr lang="en-US" sz="1200" baseline="0" dirty="0"/>
                        <a:t>Well Being committee leaders,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APDR,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APCR and APDIR </a:t>
                      </a:r>
                      <a:r>
                        <a:rPr lang="en-US" sz="1200" baseline="0" dirty="0"/>
                        <a:t>will </a:t>
                      </a:r>
                      <a:r>
                        <a:rPr lang="en-US" sz="1200" b="1" baseline="0" dirty="0"/>
                        <a:t>present </a:t>
                      </a:r>
                      <a:r>
                        <a:rPr lang="en-US" sz="1200" b="1" dirty="0"/>
                        <a:t>common themes, pressure points and best practices from qualitative and quantitative research </a:t>
                      </a:r>
                      <a:r>
                        <a:rPr lang="en-US" sz="1200" dirty="0"/>
                        <a:t>to membership</a:t>
                      </a:r>
                      <a:r>
                        <a:rPr lang="en-US" sz="1200" baseline="0" dirty="0"/>
                        <a:t> and leadership </a:t>
                      </a:r>
                      <a:r>
                        <a:rPr lang="en-US" sz="1200" dirty="0"/>
                        <a:t>by April 2025 at annual meeting</a:t>
                      </a:r>
                      <a:r>
                        <a:rPr lang="en-US" sz="1200" baseline="0" dirty="0"/>
                        <a:t> and through e-mail as well as social media. </a:t>
                      </a: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13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18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525988"/>
              </p:ext>
            </p:extLst>
          </p:nvPr>
        </p:nvGraphicFramePr>
        <p:xfrm>
          <a:off x="163902" y="120770"/>
          <a:ext cx="118872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15">
                  <a:extLst>
                    <a:ext uri="{9D8B030D-6E8A-4147-A177-3AD203B41FA5}">
                      <a16:colId xmlns:a16="http://schemas.microsoft.com/office/drawing/2014/main" val="2733182114"/>
                    </a:ext>
                  </a:extLst>
                </a:gridCol>
                <a:gridCol w="2113472">
                  <a:extLst>
                    <a:ext uri="{9D8B030D-6E8A-4147-A177-3AD203B41FA5}">
                      <a16:colId xmlns:a16="http://schemas.microsoft.com/office/drawing/2014/main" val="2688790676"/>
                    </a:ext>
                  </a:extLst>
                </a:gridCol>
                <a:gridCol w="2544792">
                  <a:extLst>
                    <a:ext uri="{9D8B030D-6E8A-4147-A177-3AD203B41FA5}">
                      <a16:colId xmlns:a16="http://schemas.microsoft.com/office/drawing/2014/main" val="1155098516"/>
                    </a:ext>
                  </a:extLst>
                </a:gridCol>
                <a:gridCol w="2165230">
                  <a:extLst>
                    <a:ext uri="{9D8B030D-6E8A-4147-A177-3AD203B41FA5}">
                      <a16:colId xmlns:a16="http://schemas.microsoft.com/office/drawing/2014/main" val="525574769"/>
                    </a:ext>
                  </a:extLst>
                </a:gridCol>
                <a:gridCol w="2228491">
                  <a:extLst>
                    <a:ext uri="{9D8B030D-6E8A-4147-A177-3AD203B41FA5}">
                      <a16:colId xmlns:a16="http://schemas.microsoft.com/office/drawing/2014/main" val="142162018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729904148"/>
                    </a:ext>
                  </a:extLst>
                </a:gridCol>
              </a:tblGrid>
              <a:tr h="1017917">
                <a:tc>
                  <a:txBody>
                    <a:bodyPr/>
                    <a:lstStyle/>
                    <a:p>
                      <a:r>
                        <a:rPr lang="en-US" sz="1400" dirty="0"/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1 </a:t>
                      </a:r>
                    </a:p>
                    <a:p>
                      <a:r>
                        <a:rPr lang="en-US" sz="1400" dirty="0"/>
                        <a:t>Increase Diversity and Inclusion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2 </a:t>
                      </a:r>
                    </a:p>
                    <a:p>
                      <a:r>
                        <a:rPr lang="en-US" sz="1400" dirty="0"/>
                        <a:t>Foster Engagement and Collaboration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3</a:t>
                      </a:r>
                    </a:p>
                    <a:p>
                      <a:r>
                        <a:rPr lang="en-US" sz="1400" dirty="0"/>
                        <a:t>Expand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4</a:t>
                      </a:r>
                    </a:p>
                    <a:p>
                      <a:r>
                        <a:rPr lang="en-US" sz="1400" dirty="0"/>
                        <a:t>Amplify educational opportunities for radiology educators and health services researchers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Aim 5</a:t>
                      </a:r>
                    </a:p>
                    <a:p>
                      <a:r>
                        <a:rPr lang="en-US" sz="1400" dirty="0"/>
                        <a:t>Understand ,</a:t>
                      </a:r>
                      <a:r>
                        <a:rPr lang="en-US" sz="1400" baseline="0" dirty="0"/>
                        <a:t> support and shape the </a:t>
                      </a:r>
                      <a:r>
                        <a:rPr lang="en-US" sz="1400" dirty="0"/>
                        <a:t>academic</a:t>
                      </a:r>
                      <a:r>
                        <a:rPr lang="en-US" sz="1400" baseline="0" dirty="0"/>
                        <a:t> radiology workforce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05422"/>
                  </a:ext>
                </a:extLst>
              </a:tr>
              <a:tr h="596381">
                <a:tc>
                  <a:txBody>
                    <a:bodyPr/>
                    <a:lstStyle/>
                    <a:p>
                      <a:r>
                        <a:rPr lang="en-US" sz="1200" dirty="0"/>
                        <a:t>Long-term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TENTATIVE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the diversity</a:t>
                      </a:r>
                      <a:r>
                        <a:rPr lang="en-US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(e.g. age, race, gender, geography, program type) of AUR members by 10% and of committee members and annual meeting speakers 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20% by June 2026.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 committee will develop one measurable outcome by June 2025 that </a:t>
                      </a:r>
                      <a:r>
                        <a:rPr lang="en-US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correlates DEI data with direct benefit to AUR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This measure will be integrated into next strategic plan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TENTATIVE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BOD will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establish a diverse 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outreach t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ask force of members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from  across the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SIG / affinity groups,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ommittees, grants and programs tasked with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strengthen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cohesion across these groups. This task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force will also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cultivate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relationships with other societies and international chapters, and partner with organizations with a goal to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build content (educator education, mentorship and HSR) that can be leveraged across multiple meeting venues by July 2026.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TENTATIVE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Membership committees will </a:t>
                      </a:r>
                      <a:r>
                        <a:rPr lang="en-US" sz="1200" b="1" dirty="0"/>
                        <a:t>disseminate </a:t>
                      </a:r>
                      <a:r>
                        <a:rPr lang="en-US" sz="1200" b="1" baseline="0" dirty="0"/>
                        <a:t>data from mid-term goals</a:t>
                      </a:r>
                      <a:r>
                        <a:rPr lang="en-US" sz="1200" baseline="0" dirty="0"/>
                        <a:t> Aim </a:t>
                      </a:r>
                      <a:r>
                        <a:rPr lang="en-US" sz="1200" dirty="0"/>
                        <a:t>with members (e.g. social media, online, in person), by June 2025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Membership</a:t>
                      </a:r>
                      <a:r>
                        <a:rPr lang="en-US" sz="1200" baseline="0" dirty="0"/>
                        <a:t> and Affinity and Special Interest Group leaders to develop one intervention by March 2025 that draws on findings from mid-term goal data in order to </a:t>
                      </a:r>
                      <a:r>
                        <a:rPr lang="en-US" sz="1200" b="1" baseline="0" dirty="0"/>
                        <a:t>increase membership and improve member satisfaction</a:t>
                      </a:r>
                      <a:r>
                        <a:rPr lang="en-US" sz="1200" baseline="0" dirty="0"/>
                        <a:t>, each by 20%. This Aim will </a:t>
                      </a:r>
                      <a:r>
                        <a:rPr lang="en-US" sz="1200" dirty="0"/>
                        <a:t>guide the next strategic plan.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TENTATIVE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AUR Education committee, RAHSR and grants programs will use data from short-term </a:t>
                      </a:r>
                      <a:r>
                        <a:rPr lang="en-US" sz="1200" baseline="0" dirty="0"/>
                        <a:t>goal to </a:t>
                      </a:r>
                      <a:r>
                        <a:rPr lang="en-US" sz="1200" b="1" dirty="0"/>
                        <a:t>define metrics and best practices for online content engagement and grant submission </a:t>
                      </a:r>
                      <a:r>
                        <a:rPr lang="en-US" sz="1200" b="0" dirty="0"/>
                        <a:t>that</a:t>
                      </a:r>
                      <a:r>
                        <a:rPr lang="en-US" sz="1200" b="1" baseline="0" dirty="0"/>
                        <a:t> </a:t>
                      </a:r>
                      <a:r>
                        <a:rPr lang="en-US" sz="1200" b="1" dirty="0"/>
                        <a:t>i</a:t>
                      </a:r>
                      <a:r>
                        <a:rPr lang="en-US" sz="1200" dirty="0"/>
                        <a:t>ncreases</a:t>
                      </a:r>
                      <a:r>
                        <a:rPr lang="en-US" sz="1200" baseline="0" dirty="0"/>
                        <a:t> engagement, quality of grant submissions and perceived value by 25</a:t>
                      </a:r>
                      <a:r>
                        <a:rPr lang="en-US" sz="1200" dirty="0"/>
                        <a:t>% (metrics TBD</a:t>
                      </a:r>
                      <a:r>
                        <a:rPr lang="en-US" sz="1200" baseline="0" dirty="0"/>
                        <a:t> from ST goal) by June 2025.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/>
                        <a:t>? Will </a:t>
                      </a:r>
                      <a:r>
                        <a:rPr lang="en-US" sz="1200" b="1" baseline="0" dirty="0"/>
                        <a:t>create formal benchmarks, guidelines and best practices in mentorship </a:t>
                      </a:r>
                      <a:r>
                        <a:rPr lang="en-US" sz="1200" baseline="0" dirty="0"/>
                        <a:t>by December 2025</a:t>
                      </a:r>
                      <a:endParaRPr lang="en-US" sz="12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TENTATIVE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LRP, Affinity / SIG groups, </a:t>
                      </a:r>
                      <a:r>
                        <a:rPr lang="en-US" sz="1200" baseline="0" dirty="0"/>
                        <a:t>Well Being committee leaders,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APDR,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APCR and APDIR </a:t>
                      </a:r>
                      <a:r>
                        <a:rPr lang="en-US" sz="1200" baseline="0" dirty="0"/>
                        <a:t>will </a:t>
                      </a:r>
                      <a:r>
                        <a:rPr lang="en-US" sz="1200" b="1" baseline="0" dirty="0"/>
                        <a:t>develop an intervention that can demonstrate a measurable change in education, research and leadership in radiology training programs </a:t>
                      </a:r>
                      <a:r>
                        <a:rPr lang="en-US" sz="1200" baseline="0" dirty="0"/>
                        <a:t>by December 2025. Details of the metric and  target group will be directed by findings from the short and medium-term deliverables. These goals should be measured by December 2026 and will </a:t>
                      </a:r>
                      <a:r>
                        <a:rPr lang="en-US" sz="1200" dirty="0"/>
                        <a:t>guide the next strategic plan.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653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43850</TotalTime>
  <Words>1785</Words>
  <Application>Microsoft Office PowerPoint</Application>
  <PresentationFormat>Widescreen</PresentationFormat>
  <Paragraphs>116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Decker</dc:creator>
  <cp:lastModifiedBy>Amanda Decker</cp:lastModifiedBy>
  <cp:revision>66</cp:revision>
  <dcterms:created xsi:type="dcterms:W3CDTF">2022-12-07T16:39:34Z</dcterms:created>
  <dcterms:modified xsi:type="dcterms:W3CDTF">2023-06-23T20:52:02Z</dcterms:modified>
</cp:coreProperties>
</file>